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9" r:id="rId2"/>
    <p:sldId id="258" r:id="rId3"/>
    <p:sldId id="268" r:id="rId4"/>
    <p:sldId id="269" r:id="rId5"/>
    <p:sldId id="317" r:id="rId6"/>
    <p:sldId id="347" r:id="rId7"/>
    <p:sldId id="296" r:id="rId8"/>
    <p:sldId id="274" r:id="rId9"/>
    <p:sldId id="298" r:id="rId10"/>
    <p:sldId id="275" r:id="rId11"/>
    <p:sldId id="297" r:id="rId12"/>
    <p:sldId id="277" r:id="rId13"/>
    <p:sldId id="316" r:id="rId14"/>
    <p:sldId id="276" r:id="rId15"/>
    <p:sldId id="319" r:id="rId16"/>
    <p:sldId id="346" r:id="rId17"/>
    <p:sldId id="270" r:id="rId18"/>
    <p:sldId id="320" r:id="rId19"/>
    <p:sldId id="289" r:id="rId20"/>
    <p:sldId id="294" r:id="rId21"/>
    <p:sldId id="295" r:id="rId22"/>
    <p:sldId id="342" r:id="rId23"/>
    <p:sldId id="341" r:id="rId24"/>
    <p:sldId id="340" r:id="rId25"/>
    <p:sldId id="344" r:id="rId26"/>
    <p:sldId id="345" r:id="rId27"/>
    <p:sldId id="280" r:id="rId28"/>
    <p:sldId id="350" r:id="rId29"/>
    <p:sldId id="303" r:id="rId30"/>
    <p:sldId id="304" r:id="rId31"/>
    <p:sldId id="301" r:id="rId32"/>
    <p:sldId id="327" r:id="rId33"/>
    <p:sldId id="326" r:id="rId34"/>
    <p:sldId id="328" r:id="rId35"/>
    <p:sldId id="348" r:id="rId36"/>
    <p:sldId id="349" r:id="rId37"/>
    <p:sldId id="329" r:id="rId38"/>
    <p:sldId id="337" r:id="rId39"/>
    <p:sldId id="339" r:id="rId40"/>
    <p:sldId id="343" r:id="rId41"/>
    <p:sldId id="287" r:id="rId42"/>
    <p:sldId id="334" r:id="rId43"/>
    <p:sldId id="33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02B"/>
    <a:srgbClr val="0D0E3C"/>
    <a:srgbClr val="50B1ED"/>
    <a:srgbClr val="FFFFFF"/>
    <a:srgbClr val="2DC5EA"/>
    <a:srgbClr val="FF9432"/>
    <a:srgbClr val="EF4706"/>
    <a:srgbClr val="41DF8B"/>
    <a:srgbClr val="E548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9530" autoAdjust="0"/>
  </p:normalViewPr>
  <p:slideViewPr>
    <p:cSldViewPr snapToGrid="0" snapToObjects="1">
      <p:cViewPr>
        <p:scale>
          <a:sx n="105" d="100"/>
          <a:sy n="105" d="100"/>
        </p:scale>
        <p:origin x="-1856"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FF110-8CD4-B74D-9BA8-CB6F495EB470}" type="datetimeFigureOut">
              <a:rPr lang="en-US" smtClean="0"/>
              <a:t>16/02/09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9A07AC-0990-6B49-8E43-CFC734D090C6}" type="slidenum">
              <a:rPr lang="en-US" smtClean="0"/>
              <a:t>‹#›</a:t>
            </a:fld>
            <a:endParaRPr lang="en-US"/>
          </a:p>
        </p:txBody>
      </p:sp>
    </p:spTree>
    <p:extLst>
      <p:ext uri="{BB962C8B-B14F-4D97-AF65-F5344CB8AC3E}">
        <p14:creationId xmlns:p14="http://schemas.microsoft.com/office/powerpoint/2010/main" val="2807763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to you all about a problem we have in South Africa, and how we at </a:t>
            </a:r>
            <a:r>
              <a:rPr lang="en-US" dirty="0" err="1" smtClean="0"/>
              <a:t>Aweza</a:t>
            </a:r>
            <a:r>
              <a:rPr lang="en-US" dirty="0" smtClean="0"/>
              <a:t> are trying to use innovative digital technology to solve this issue. </a:t>
            </a:r>
          </a:p>
          <a:p>
            <a:endParaRPr lang="en-US" dirty="0" smtClean="0"/>
          </a:p>
          <a:p>
            <a:r>
              <a:rPr lang="en-US" dirty="0" smtClean="0"/>
              <a:t>Before I jump right into the details, I’m going to paint the picture for you by telling you a story. </a:t>
            </a:r>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1</a:t>
            </a:fld>
            <a:endParaRPr lang="en-US"/>
          </a:p>
        </p:txBody>
      </p:sp>
    </p:spTree>
    <p:extLst>
      <p:ext uri="{BB962C8B-B14F-4D97-AF65-F5344CB8AC3E}">
        <p14:creationId xmlns:p14="http://schemas.microsoft.com/office/powerpoint/2010/main" val="97668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rPr lang="en-US" dirty="0" err="1" smtClean="0"/>
              <a:t>Thandi</a:t>
            </a:r>
            <a:r>
              <a:rPr lang="en-US" dirty="0" smtClean="0"/>
              <a:t> the rural school child (± 2.45m)</a:t>
            </a:r>
          </a:p>
          <a:p>
            <a:r>
              <a:rPr lang="en-US" dirty="0" smtClean="0"/>
              <a:t>————————</a:t>
            </a:r>
          </a:p>
          <a:p>
            <a:r>
              <a:rPr lang="en-US" dirty="0" err="1" smtClean="0"/>
              <a:t>Thandi</a:t>
            </a:r>
            <a:r>
              <a:rPr lang="en-US" dirty="0" smtClean="0"/>
              <a:t> is 12 years old and lives in [</a:t>
            </a:r>
            <a:r>
              <a:rPr lang="en-US" dirty="0" err="1" smtClean="0"/>
              <a:t>reigon</a:t>
            </a:r>
            <a:r>
              <a:rPr lang="en-US" dirty="0" smtClean="0"/>
              <a:t>, province].</a:t>
            </a:r>
          </a:p>
          <a:p>
            <a:r>
              <a:rPr lang="en-US" dirty="0" smtClean="0"/>
              <a:t>[Description of province, most spoken language and metric </a:t>
            </a:r>
            <a:r>
              <a:rPr lang="en-US" dirty="0" err="1" smtClean="0"/>
              <a:t>passrate</a:t>
            </a:r>
            <a:r>
              <a:rPr lang="en-US" dirty="0" smtClean="0"/>
              <a:t>]. </a:t>
            </a:r>
            <a:r>
              <a:rPr lang="en-US" dirty="0" err="1" smtClean="0"/>
              <a:t>Thandi</a:t>
            </a:r>
            <a:r>
              <a:rPr lang="en-US" dirty="0" smtClean="0"/>
              <a:t> would like to become an engineer one day. [move this to when she’s older]</a:t>
            </a:r>
          </a:p>
          <a:p>
            <a:endParaRPr lang="en-US" dirty="0" smtClean="0"/>
          </a:p>
          <a:p>
            <a:r>
              <a:rPr lang="en-US" dirty="0" smtClean="0"/>
              <a:t>Up until grade 6 she is taught in her mother tongue, which is also the mother tongue of the teacher. </a:t>
            </a:r>
            <a:r>
              <a:rPr lang="en-US" dirty="0" err="1" smtClean="0"/>
              <a:t>Thandi</a:t>
            </a:r>
            <a:r>
              <a:rPr lang="en-US" dirty="0" smtClean="0"/>
              <a:t> is a smart child and under these circumstances </a:t>
            </a:r>
            <a:r>
              <a:rPr lang="en-US" dirty="0" err="1" smtClean="0"/>
              <a:t>Thandi</a:t>
            </a:r>
            <a:r>
              <a:rPr lang="en-US" dirty="0" smtClean="0"/>
              <a:t> excels, but when she reaches grade 7 the language she gets taught in, by SA Law, changes to </a:t>
            </a:r>
            <a:r>
              <a:rPr lang="en-US" dirty="0" err="1" smtClean="0"/>
              <a:t>english</a:t>
            </a:r>
            <a:r>
              <a:rPr lang="en-US" dirty="0" smtClean="0"/>
              <a:t> [insert contextual info relating to </a:t>
            </a:r>
            <a:r>
              <a:rPr lang="en-US" dirty="0" err="1" smtClean="0"/>
              <a:t>Eng</a:t>
            </a:r>
            <a:r>
              <a:rPr lang="en-US" dirty="0" smtClean="0"/>
              <a:t> in South Africa].</a:t>
            </a:r>
          </a:p>
          <a:p>
            <a:endParaRPr lang="en-US" dirty="0" smtClean="0"/>
          </a:p>
          <a:p>
            <a:r>
              <a:rPr lang="en-US" dirty="0" smtClean="0"/>
              <a:t>Although </a:t>
            </a:r>
            <a:r>
              <a:rPr lang="en-US" dirty="0" err="1" smtClean="0"/>
              <a:t>Thandi</a:t>
            </a:r>
            <a:r>
              <a:rPr lang="en-US" dirty="0" smtClean="0"/>
              <a:t> is very determined to excel at school, she now has to learn in a language that she is not very comfortable with, and to make matters worse her teacher is not much more comfortable with English than </a:t>
            </a:r>
            <a:r>
              <a:rPr lang="en-US" dirty="0" err="1" smtClean="0"/>
              <a:t>Thandi</a:t>
            </a:r>
            <a:r>
              <a:rPr lang="en-US" dirty="0" smtClean="0"/>
              <a:t> is.</a:t>
            </a:r>
          </a:p>
          <a:p>
            <a:endParaRPr lang="en-US" dirty="0" smtClean="0"/>
          </a:p>
          <a:p>
            <a:r>
              <a:rPr lang="en-US" dirty="0" smtClean="0"/>
              <a:t>This is where a big problem that we are facing in South Africa starts.</a:t>
            </a:r>
          </a:p>
          <a:p>
            <a:endParaRPr lang="en-US" dirty="0" smtClean="0"/>
          </a:p>
          <a:p>
            <a:r>
              <a:rPr lang="en-US" dirty="0" smtClean="0"/>
              <a:t>With </a:t>
            </a:r>
            <a:r>
              <a:rPr lang="en-US" dirty="0" err="1" smtClean="0"/>
              <a:t>Thandi’s</a:t>
            </a:r>
            <a:r>
              <a:rPr lang="en-US" dirty="0" smtClean="0"/>
              <a:t> lack of exposure to English and her teachers lack of experience teaching in </a:t>
            </a:r>
            <a:r>
              <a:rPr lang="en-US" dirty="0" err="1" smtClean="0"/>
              <a:t>english</a:t>
            </a:r>
            <a:r>
              <a:rPr lang="en-US" dirty="0" smtClean="0"/>
              <a:t>, she is might be able to move through the syllabus grasping around 40% of the content. As you imagine, this greatly impacts on her ability to excel. </a:t>
            </a:r>
            <a:br>
              <a:rPr lang="en-US" dirty="0" smtClean="0"/>
            </a:br>
            <a:r>
              <a:rPr lang="en-US" dirty="0" smtClean="0"/>
              <a:t/>
            </a:r>
            <a:br>
              <a:rPr lang="en-US" dirty="0" smtClean="0"/>
            </a:br>
            <a:r>
              <a:rPr lang="en-US" dirty="0" smtClean="0"/>
              <a:t>So what happens now? Well at the end of </a:t>
            </a:r>
            <a:r>
              <a:rPr lang="en-US" dirty="0" err="1" smtClean="0"/>
              <a:t>Thandi’s</a:t>
            </a:r>
            <a:r>
              <a:rPr lang="en-US" dirty="0" smtClean="0"/>
              <a:t> school career, if she was lucky enough to make it that far into her primary education, she has to write a national exam, which students at the vast majority of schools in South Africa also have to write. </a:t>
            </a:r>
          </a:p>
          <a:p>
            <a:endParaRPr lang="en-US" dirty="0" smtClean="0"/>
          </a:p>
          <a:p>
            <a:r>
              <a:rPr lang="en-US" dirty="0" smtClean="0"/>
              <a:t>Now for example in the mathematics paper, While a first language </a:t>
            </a:r>
            <a:r>
              <a:rPr lang="en-US" dirty="0" err="1" smtClean="0"/>
              <a:t>english</a:t>
            </a:r>
            <a:r>
              <a:rPr lang="en-US" dirty="0" smtClean="0"/>
              <a:t> speaking student in Cape Town understands a question and is busy focusing their time and energy on calculating the answer, </a:t>
            </a:r>
            <a:r>
              <a:rPr lang="en-US" dirty="0" err="1" smtClean="0"/>
              <a:t>Thandi</a:t>
            </a:r>
            <a:r>
              <a:rPr lang="en-US" dirty="0" smtClean="0"/>
              <a:t> focusing her time and energy on trying to understand what the actual is even asking her to do. In many cases she will answer incorrectly or eventually move on to the next question, with which she will very likely face the same problem. By the time that the exam writing period is over, she hasn’t even managed to finish all the answers as she was spending so much time trying to understand the questions, a task which is not accounted for by the educators who set the exams. </a:t>
            </a:r>
          </a:p>
          <a:p>
            <a:endParaRPr lang="en-US" dirty="0" smtClean="0"/>
          </a:p>
          <a:p>
            <a:r>
              <a:rPr lang="en-US" dirty="0" smtClean="0"/>
              <a:t>If you consider that this pattern is repeated throughout all the exams that </a:t>
            </a:r>
            <a:r>
              <a:rPr lang="en-US" dirty="0" err="1" smtClean="0"/>
              <a:t>Thandi</a:t>
            </a:r>
            <a:r>
              <a:rPr lang="en-US" dirty="0" smtClean="0"/>
              <a:t> writes, it becomes clear that </a:t>
            </a:r>
            <a:r>
              <a:rPr lang="en-US" dirty="0" err="1" smtClean="0"/>
              <a:t>Thandi</a:t>
            </a:r>
            <a:r>
              <a:rPr lang="en-US" dirty="0" smtClean="0"/>
              <a:t> would be considered lucky to pass her exams.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t>
            </a:r>
            <a:r>
              <a:rPr lang="en-US" b="1" dirty="0" smtClean="0">
                <a:latin typeface="Helvetica Neue"/>
                <a:ea typeface="Helvetica Neue"/>
                <a:cs typeface="Helvetica Neue"/>
                <a:sym typeface="Helvetica Neue"/>
              </a:rPr>
              <a:t>invite everyone</a:t>
            </a:r>
            <a:r>
              <a:rPr lang="en-US" dirty="0" smtClean="0"/>
              <a:t> here and from anywhere in our global village to</a:t>
            </a:r>
            <a:r>
              <a:rPr lang="en-US" b="1" dirty="0" smtClean="0">
                <a:latin typeface="Helvetica Neue"/>
                <a:ea typeface="Helvetica Neue"/>
                <a:cs typeface="Helvetica Neue"/>
                <a:sym typeface="Helvetica Neue"/>
              </a:rPr>
              <a:t> reach out to us</a:t>
            </a:r>
            <a:r>
              <a:rPr lang="en-US" dirty="0" smtClean="0"/>
              <a:t> and lets see how we can </a:t>
            </a:r>
            <a:r>
              <a:rPr lang="en-US" b="1" dirty="0" smtClean="0">
                <a:latin typeface="Helvetica Neue"/>
                <a:ea typeface="Helvetica Neue"/>
                <a:cs typeface="Helvetica Neue"/>
                <a:sym typeface="Helvetica Neue"/>
              </a:rPr>
              <a:t>collaborate</a:t>
            </a:r>
            <a:r>
              <a:rPr lang="en-US" dirty="0" smtClean="0"/>
              <a:t>  together… lets see how we can </a:t>
            </a:r>
            <a:r>
              <a:rPr lang="en-US" b="1" dirty="0" smtClean="0">
                <a:latin typeface="Helvetica Neue"/>
                <a:ea typeface="Helvetica Neue"/>
                <a:cs typeface="Helvetica Neue"/>
                <a:sym typeface="Helvetica Neue"/>
              </a:rPr>
              <a:t>work together</a:t>
            </a:r>
            <a:r>
              <a:rPr lang="en-US" dirty="0" smtClean="0"/>
              <a:t> to </a:t>
            </a:r>
            <a:r>
              <a:rPr lang="en-US" b="1" dirty="0" smtClean="0">
                <a:latin typeface="Helvetica Neue"/>
                <a:ea typeface="Helvetica Neue"/>
                <a:cs typeface="Helvetica Neue"/>
                <a:sym typeface="Helvetica Neue"/>
              </a:rPr>
              <a:t>uplift the world</a:t>
            </a:r>
            <a:r>
              <a:rPr lang="en-US" dirty="0" smtClean="0"/>
              <a:t> through </a:t>
            </a:r>
            <a:r>
              <a:rPr lang="en-US" b="1" dirty="0" smtClean="0">
                <a:latin typeface="Helvetica Neue"/>
                <a:ea typeface="Helvetica Neue"/>
                <a:cs typeface="Helvetica Neue"/>
                <a:sym typeface="Helvetica Neue"/>
              </a:rPr>
              <a:t>breaking down language barriers</a:t>
            </a:r>
            <a:r>
              <a:rPr lang="en-US" dirty="0" smtClean="0"/>
              <a:t> and </a:t>
            </a:r>
            <a:r>
              <a:rPr lang="en-US" b="1" dirty="0" smtClean="0">
                <a:latin typeface="Helvetica Neue"/>
                <a:ea typeface="Helvetica Neue"/>
                <a:cs typeface="Helvetica Neue"/>
                <a:sym typeface="Helvetica Neue"/>
              </a:rPr>
              <a:t>enabling progress and productivity. </a:t>
            </a:r>
          </a:p>
          <a:p>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42</a:t>
            </a:fld>
            <a:endParaRPr lang="en-US"/>
          </a:p>
        </p:txBody>
      </p:sp>
    </p:spTree>
    <p:extLst>
      <p:ext uri="{BB962C8B-B14F-4D97-AF65-F5344CB8AC3E}">
        <p14:creationId xmlns:p14="http://schemas.microsoft.com/office/powerpoint/2010/main" val="278628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2</a:t>
            </a:fld>
            <a:endParaRPr lang="en-US"/>
          </a:p>
        </p:txBody>
      </p:sp>
    </p:spTree>
    <p:extLst>
      <p:ext uri="{BB962C8B-B14F-4D97-AF65-F5344CB8AC3E}">
        <p14:creationId xmlns:p14="http://schemas.microsoft.com/office/powerpoint/2010/main" val="44990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to you all about a problem we have in South Africa, and how we at </a:t>
            </a:r>
            <a:r>
              <a:rPr lang="en-US" dirty="0" err="1" smtClean="0"/>
              <a:t>Aweza</a:t>
            </a:r>
            <a:r>
              <a:rPr lang="en-US" dirty="0" smtClean="0"/>
              <a:t> are trying to use innovative digital technology to solve this issue. </a:t>
            </a:r>
          </a:p>
          <a:p>
            <a:endParaRPr lang="en-US" dirty="0" smtClean="0"/>
          </a:p>
          <a:p>
            <a:r>
              <a:rPr lang="en-US" dirty="0" smtClean="0"/>
              <a:t>Before I jump right into the details, I’m going to paint the picture for you by telling you a story. </a:t>
            </a:r>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3</a:t>
            </a:fld>
            <a:endParaRPr lang="en-US"/>
          </a:p>
        </p:txBody>
      </p:sp>
    </p:spTree>
    <p:extLst>
      <p:ext uri="{BB962C8B-B14F-4D97-AF65-F5344CB8AC3E}">
        <p14:creationId xmlns:p14="http://schemas.microsoft.com/office/powerpoint/2010/main" val="65576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to you all about a problem we have in South Africa, and how we at </a:t>
            </a:r>
            <a:r>
              <a:rPr lang="en-US" dirty="0" err="1" smtClean="0"/>
              <a:t>Aweza</a:t>
            </a:r>
            <a:r>
              <a:rPr lang="en-US" dirty="0" smtClean="0"/>
              <a:t> are trying to use innovative digital technology to solve this issue. </a:t>
            </a:r>
          </a:p>
          <a:p>
            <a:endParaRPr lang="en-US" dirty="0" smtClean="0"/>
          </a:p>
          <a:p>
            <a:r>
              <a:rPr lang="en-US" dirty="0" smtClean="0"/>
              <a:t>Before I jump right into the details, I’m going to paint the picture for you by telling you a story. </a:t>
            </a:r>
          </a:p>
          <a:p>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4</a:t>
            </a:fld>
            <a:endParaRPr lang="en-US"/>
          </a:p>
        </p:txBody>
      </p:sp>
    </p:spTree>
    <p:extLst>
      <p:ext uri="{BB962C8B-B14F-4D97-AF65-F5344CB8AC3E}">
        <p14:creationId xmlns:p14="http://schemas.microsoft.com/office/powerpoint/2010/main" val="102694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Thandi</a:t>
            </a:r>
            <a:r>
              <a:rPr lang="en-US" dirty="0" smtClean="0"/>
              <a:t> the rural school child (± 2.45m)</a:t>
            </a:r>
          </a:p>
          <a:p>
            <a:r>
              <a:rPr lang="en-US" dirty="0" smtClean="0"/>
              <a:t>————————</a:t>
            </a:r>
          </a:p>
          <a:p>
            <a:r>
              <a:rPr lang="en-US" dirty="0" err="1" smtClean="0"/>
              <a:t>Thandi</a:t>
            </a:r>
            <a:r>
              <a:rPr lang="en-US" dirty="0" smtClean="0"/>
              <a:t> is 12 years old and lives in [</a:t>
            </a:r>
            <a:r>
              <a:rPr lang="en-US" dirty="0" err="1" smtClean="0"/>
              <a:t>reigon</a:t>
            </a:r>
            <a:r>
              <a:rPr lang="en-US" dirty="0" smtClean="0"/>
              <a:t>, province].</a:t>
            </a:r>
          </a:p>
          <a:p>
            <a:r>
              <a:rPr lang="en-US" dirty="0" smtClean="0"/>
              <a:t>[Description of province, most spoken language and metric </a:t>
            </a:r>
            <a:r>
              <a:rPr lang="en-US" dirty="0" err="1" smtClean="0"/>
              <a:t>passrate</a:t>
            </a:r>
            <a:r>
              <a:rPr lang="en-US" dirty="0" smtClean="0"/>
              <a:t>]. </a:t>
            </a:r>
            <a:r>
              <a:rPr lang="en-US" dirty="0" err="1" smtClean="0"/>
              <a:t>Thandi</a:t>
            </a:r>
            <a:r>
              <a:rPr lang="en-US" dirty="0" smtClean="0"/>
              <a:t> would like to become an engineer one day. [move this to when she’s older]</a:t>
            </a:r>
          </a:p>
          <a:p>
            <a:endParaRPr lang="en-US" dirty="0" smtClean="0"/>
          </a:p>
          <a:p>
            <a:r>
              <a:rPr lang="en-US" dirty="0" smtClean="0"/>
              <a:t>Up until grade 6 she is taught in her mother tongue, which is also the mother tongue of the teacher. </a:t>
            </a:r>
            <a:r>
              <a:rPr lang="en-US" dirty="0" err="1" smtClean="0"/>
              <a:t>Thandi</a:t>
            </a:r>
            <a:r>
              <a:rPr lang="en-US" dirty="0" smtClean="0"/>
              <a:t> is a smart child and under these circumstances </a:t>
            </a:r>
            <a:r>
              <a:rPr lang="en-US" dirty="0" err="1" smtClean="0"/>
              <a:t>Thandi</a:t>
            </a:r>
            <a:r>
              <a:rPr lang="en-US" dirty="0" smtClean="0"/>
              <a:t> excels, but when she reaches grade 7 the language she gets taught in, by SA Law, changes to </a:t>
            </a:r>
            <a:r>
              <a:rPr lang="en-US" dirty="0" err="1" smtClean="0"/>
              <a:t>english</a:t>
            </a:r>
            <a:r>
              <a:rPr lang="en-US" dirty="0" smtClean="0"/>
              <a:t> [insert contextual info relating to </a:t>
            </a:r>
            <a:r>
              <a:rPr lang="en-US" dirty="0" err="1" smtClean="0"/>
              <a:t>Eng</a:t>
            </a:r>
            <a:r>
              <a:rPr lang="en-US" dirty="0" smtClean="0"/>
              <a:t> in South Africa].</a:t>
            </a:r>
          </a:p>
          <a:p>
            <a:endParaRPr lang="en-US" dirty="0" smtClean="0"/>
          </a:p>
          <a:p>
            <a:r>
              <a:rPr lang="en-US" dirty="0" smtClean="0"/>
              <a:t>Although </a:t>
            </a:r>
            <a:r>
              <a:rPr lang="en-US" dirty="0" err="1" smtClean="0"/>
              <a:t>Thandi</a:t>
            </a:r>
            <a:r>
              <a:rPr lang="en-US" dirty="0" smtClean="0"/>
              <a:t> is very determined to excel at school, she now has to learn in a language that she is not very comfortable with, and to make matters worse her teacher is not much more comfortable with English than </a:t>
            </a:r>
            <a:r>
              <a:rPr lang="en-US" dirty="0" err="1" smtClean="0"/>
              <a:t>Thandi</a:t>
            </a:r>
            <a:r>
              <a:rPr lang="en-US" dirty="0" smtClean="0"/>
              <a:t> is.</a:t>
            </a:r>
          </a:p>
          <a:p>
            <a:endParaRPr lang="en-US" dirty="0" smtClean="0"/>
          </a:p>
          <a:p>
            <a:r>
              <a:rPr lang="en-US" dirty="0" smtClean="0"/>
              <a:t>This is where a big problem that we are facing in South Africa starts.</a:t>
            </a:r>
          </a:p>
          <a:p>
            <a:endParaRPr lang="en-US" dirty="0" smtClean="0"/>
          </a:p>
          <a:p>
            <a:r>
              <a:rPr lang="en-US" dirty="0" smtClean="0"/>
              <a:t>With </a:t>
            </a:r>
            <a:r>
              <a:rPr lang="en-US" dirty="0" err="1" smtClean="0"/>
              <a:t>Thandi’s</a:t>
            </a:r>
            <a:r>
              <a:rPr lang="en-US" dirty="0" smtClean="0"/>
              <a:t> lack of exposure to English and her teachers lack of experience teaching in </a:t>
            </a:r>
            <a:r>
              <a:rPr lang="en-US" dirty="0" err="1" smtClean="0"/>
              <a:t>english</a:t>
            </a:r>
            <a:r>
              <a:rPr lang="en-US" dirty="0" smtClean="0"/>
              <a:t>, she is might be able to move through the syllabus grasping around 40% of the content. As you imagine, this greatly impacts on her ability to excel. </a:t>
            </a:r>
            <a:br>
              <a:rPr lang="en-US" dirty="0" smtClean="0"/>
            </a:br>
            <a:r>
              <a:rPr lang="en-US" dirty="0" smtClean="0"/>
              <a:t/>
            </a:r>
            <a:br>
              <a:rPr lang="en-US" dirty="0" smtClean="0"/>
            </a:br>
            <a:r>
              <a:rPr lang="en-US" dirty="0" smtClean="0"/>
              <a:t>So what happens now? Well at the end of </a:t>
            </a:r>
            <a:r>
              <a:rPr lang="en-US" dirty="0" err="1" smtClean="0"/>
              <a:t>Thandi’s</a:t>
            </a:r>
            <a:r>
              <a:rPr lang="en-US" dirty="0" smtClean="0"/>
              <a:t> school career, if she was lucky enough to make it that far into her primary education, she has to write a national exam, which students at the vast majority of schools in South Africa also have to write. </a:t>
            </a:r>
          </a:p>
          <a:p>
            <a:endParaRPr lang="en-US" dirty="0" smtClean="0"/>
          </a:p>
          <a:p>
            <a:r>
              <a:rPr lang="en-US" dirty="0" smtClean="0"/>
              <a:t>Now for example in the mathematics paper, While a first language </a:t>
            </a:r>
            <a:r>
              <a:rPr lang="en-US" dirty="0" err="1" smtClean="0"/>
              <a:t>english</a:t>
            </a:r>
            <a:r>
              <a:rPr lang="en-US" dirty="0" smtClean="0"/>
              <a:t> speaking student in Cape Town understands a question and is busy focusing their time and energy on calculating the answer, </a:t>
            </a:r>
            <a:r>
              <a:rPr lang="en-US" dirty="0" err="1" smtClean="0"/>
              <a:t>Thandi</a:t>
            </a:r>
            <a:r>
              <a:rPr lang="en-US" dirty="0" smtClean="0"/>
              <a:t> focusing her time and energy on trying to understand what the actual is even asking her to do. In many cases she will answer incorrectly or eventually move on to the next question, with which she will very likely face the same problem. By the time that the exam writing period is over, she hasn’t even managed to finish all the answers as she was spending so much time trying to understand the questions, a task which is not accounted for by the educators who set the exams. </a:t>
            </a:r>
          </a:p>
          <a:p>
            <a:endParaRPr lang="en-US" dirty="0" smtClean="0"/>
          </a:p>
          <a:p>
            <a:r>
              <a:rPr lang="en-US" dirty="0" smtClean="0"/>
              <a:t>If you consider that this pattern is repeated throughout all the exams that </a:t>
            </a:r>
            <a:r>
              <a:rPr lang="en-US" dirty="0" err="1" smtClean="0"/>
              <a:t>Thandi</a:t>
            </a:r>
            <a:r>
              <a:rPr lang="en-US" dirty="0" smtClean="0"/>
              <a:t> writes, it becomes clear that </a:t>
            </a:r>
            <a:r>
              <a:rPr lang="en-US" dirty="0" err="1" smtClean="0"/>
              <a:t>Thandi</a:t>
            </a:r>
            <a:r>
              <a:rPr lang="en-US" dirty="0" smtClean="0"/>
              <a:t> would be considered lucky to pass her exams.</a:t>
            </a:r>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17</a:t>
            </a:fld>
            <a:endParaRPr lang="en-US"/>
          </a:p>
        </p:txBody>
      </p:sp>
    </p:spTree>
    <p:extLst>
      <p:ext uri="{BB962C8B-B14F-4D97-AF65-F5344CB8AC3E}">
        <p14:creationId xmlns:p14="http://schemas.microsoft.com/office/powerpoint/2010/main" val="308183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rPr lang="en-US" dirty="0" err="1" smtClean="0"/>
              <a:t>Thandi</a:t>
            </a:r>
            <a:r>
              <a:rPr lang="en-US" dirty="0" smtClean="0"/>
              <a:t> the rural school child (± 2.45m)</a:t>
            </a:r>
          </a:p>
          <a:p>
            <a:r>
              <a:rPr lang="en-US" dirty="0" smtClean="0"/>
              <a:t>————————</a:t>
            </a:r>
          </a:p>
          <a:p>
            <a:r>
              <a:rPr lang="en-US" dirty="0" err="1" smtClean="0"/>
              <a:t>Thandi</a:t>
            </a:r>
            <a:r>
              <a:rPr lang="en-US" dirty="0" smtClean="0"/>
              <a:t> is 12 years old and lives in [</a:t>
            </a:r>
            <a:r>
              <a:rPr lang="en-US" dirty="0" err="1" smtClean="0"/>
              <a:t>reigon</a:t>
            </a:r>
            <a:r>
              <a:rPr lang="en-US" dirty="0" smtClean="0"/>
              <a:t>, province].</a:t>
            </a:r>
          </a:p>
          <a:p>
            <a:r>
              <a:rPr lang="en-US" dirty="0" smtClean="0"/>
              <a:t>[Description of province, most spoken language and metric </a:t>
            </a:r>
            <a:r>
              <a:rPr lang="en-US" dirty="0" err="1" smtClean="0"/>
              <a:t>passrate</a:t>
            </a:r>
            <a:r>
              <a:rPr lang="en-US" dirty="0" smtClean="0"/>
              <a:t>]. </a:t>
            </a:r>
            <a:r>
              <a:rPr lang="en-US" dirty="0" err="1" smtClean="0"/>
              <a:t>Thandi</a:t>
            </a:r>
            <a:r>
              <a:rPr lang="en-US" dirty="0" smtClean="0"/>
              <a:t> would like to become an engineer one day. [move this to when she’s older]</a:t>
            </a:r>
          </a:p>
          <a:p>
            <a:endParaRPr lang="en-US" dirty="0" smtClean="0"/>
          </a:p>
          <a:p>
            <a:r>
              <a:rPr lang="en-US" dirty="0" smtClean="0"/>
              <a:t>Up until grade 6 she is taught in her mother tongue, which is also the mother tongue of the teacher. </a:t>
            </a:r>
            <a:r>
              <a:rPr lang="en-US" dirty="0" err="1" smtClean="0"/>
              <a:t>Thandi</a:t>
            </a:r>
            <a:r>
              <a:rPr lang="en-US" dirty="0" smtClean="0"/>
              <a:t> is a smart child and under these circumstances </a:t>
            </a:r>
            <a:r>
              <a:rPr lang="en-US" dirty="0" err="1" smtClean="0"/>
              <a:t>Thandi</a:t>
            </a:r>
            <a:r>
              <a:rPr lang="en-US" dirty="0" smtClean="0"/>
              <a:t> excels, but when she reaches grade 7 the language she gets taught in, by SA Law, changes to </a:t>
            </a:r>
            <a:r>
              <a:rPr lang="en-US" dirty="0" err="1" smtClean="0"/>
              <a:t>english</a:t>
            </a:r>
            <a:r>
              <a:rPr lang="en-US" dirty="0" smtClean="0"/>
              <a:t> [insert contextual info relating to </a:t>
            </a:r>
            <a:r>
              <a:rPr lang="en-US" dirty="0" err="1" smtClean="0"/>
              <a:t>Eng</a:t>
            </a:r>
            <a:r>
              <a:rPr lang="en-US" dirty="0" smtClean="0"/>
              <a:t> in South Africa].</a:t>
            </a:r>
          </a:p>
          <a:p>
            <a:endParaRPr lang="en-US" dirty="0" smtClean="0"/>
          </a:p>
          <a:p>
            <a:r>
              <a:rPr lang="en-US" dirty="0" smtClean="0"/>
              <a:t>Although </a:t>
            </a:r>
            <a:r>
              <a:rPr lang="en-US" dirty="0" err="1" smtClean="0"/>
              <a:t>Thandi</a:t>
            </a:r>
            <a:r>
              <a:rPr lang="en-US" dirty="0" smtClean="0"/>
              <a:t> is very determined to excel at school, she now has to learn in a language that she is not very comfortable with, and to make matters worse her teacher is not much more comfortable with English than </a:t>
            </a:r>
            <a:r>
              <a:rPr lang="en-US" dirty="0" err="1" smtClean="0"/>
              <a:t>Thandi</a:t>
            </a:r>
            <a:r>
              <a:rPr lang="en-US" dirty="0" smtClean="0"/>
              <a:t> is.</a:t>
            </a:r>
          </a:p>
          <a:p>
            <a:endParaRPr lang="en-US" dirty="0" smtClean="0"/>
          </a:p>
          <a:p>
            <a:r>
              <a:rPr lang="en-US" dirty="0" smtClean="0"/>
              <a:t>This is where a big problem that we are facing in South Africa starts.</a:t>
            </a:r>
          </a:p>
          <a:p>
            <a:endParaRPr lang="en-US" dirty="0" smtClean="0"/>
          </a:p>
          <a:p>
            <a:r>
              <a:rPr lang="en-US" dirty="0" smtClean="0"/>
              <a:t>With </a:t>
            </a:r>
            <a:r>
              <a:rPr lang="en-US" dirty="0" err="1" smtClean="0"/>
              <a:t>Thandi’s</a:t>
            </a:r>
            <a:r>
              <a:rPr lang="en-US" dirty="0" smtClean="0"/>
              <a:t> lack of exposure to English and her teachers lack of experience teaching in </a:t>
            </a:r>
            <a:r>
              <a:rPr lang="en-US" dirty="0" err="1" smtClean="0"/>
              <a:t>english</a:t>
            </a:r>
            <a:r>
              <a:rPr lang="en-US" dirty="0" smtClean="0"/>
              <a:t>, she is might be able to move through the syllabus grasping around 40% of the content. As you imagine, this greatly impacts on her ability to excel. </a:t>
            </a:r>
            <a:br>
              <a:rPr lang="en-US" dirty="0" smtClean="0"/>
            </a:br>
            <a:r>
              <a:rPr lang="en-US" dirty="0" smtClean="0"/>
              <a:t/>
            </a:r>
            <a:br>
              <a:rPr lang="en-US" dirty="0" smtClean="0"/>
            </a:br>
            <a:r>
              <a:rPr lang="en-US" dirty="0" smtClean="0"/>
              <a:t>So what happens now? Well at the end of </a:t>
            </a:r>
            <a:r>
              <a:rPr lang="en-US" dirty="0" err="1" smtClean="0"/>
              <a:t>Thandi’s</a:t>
            </a:r>
            <a:r>
              <a:rPr lang="en-US" dirty="0" smtClean="0"/>
              <a:t> school career, if she was lucky enough to make it that far into her primary education, she has to write a national exam, which students at the vast majority of schools in South Africa also have to write. </a:t>
            </a:r>
          </a:p>
          <a:p>
            <a:endParaRPr lang="en-US" dirty="0" smtClean="0"/>
          </a:p>
          <a:p>
            <a:r>
              <a:rPr lang="en-US" dirty="0" smtClean="0"/>
              <a:t>Now for example in the mathematics paper, While a first language </a:t>
            </a:r>
            <a:r>
              <a:rPr lang="en-US" dirty="0" err="1" smtClean="0"/>
              <a:t>english</a:t>
            </a:r>
            <a:r>
              <a:rPr lang="en-US" dirty="0" smtClean="0"/>
              <a:t> speaking student in Cape Town understands a question and is busy focusing their time and energy on calculating the answer, </a:t>
            </a:r>
            <a:r>
              <a:rPr lang="en-US" dirty="0" err="1" smtClean="0"/>
              <a:t>Thandi</a:t>
            </a:r>
            <a:r>
              <a:rPr lang="en-US" dirty="0" smtClean="0"/>
              <a:t> focusing her time and energy on trying to understand what the actual is even asking her to do. In many cases she will answer incorrectly or eventually move on to the next question, with which she will very likely face the same problem. By the time that the exam writing period is over, she hasn’t even managed to finish all the answers as she was spending so much time trying to understand the questions, a task which is not accounted for by the educators who set the exams. </a:t>
            </a:r>
          </a:p>
          <a:p>
            <a:endParaRPr lang="en-US" dirty="0" smtClean="0"/>
          </a:p>
          <a:p>
            <a:r>
              <a:rPr lang="en-US" dirty="0" smtClean="0"/>
              <a:t>If you consider that this pattern is repeated throughout all the exams that </a:t>
            </a:r>
            <a:r>
              <a:rPr lang="en-US" dirty="0" err="1" smtClean="0"/>
              <a:t>Thandi</a:t>
            </a:r>
            <a:r>
              <a:rPr lang="en-US" dirty="0" smtClean="0"/>
              <a:t> writes, it becomes clear that </a:t>
            </a:r>
            <a:r>
              <a:rPr lang="en-US" dirty="0" err="1" smtClean="0"/>
              <a:t>Thandi</a:t>
            </a:r>
            <a:r>
              <a:rPr lang="en-US" dirty="0" smtClean="0"/>
              <a:t> would be considered lucky to pass her exams.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Thandi</a:t>
            </a:r>
            <a:r>
              <a:rPr lang="en-US" dirty="0" smtClean="0"/>
              <a:t> the rural school child (± 2.45m)</a:t>
            </a:r>
          </a:p>
          <a:p>
            <a:r>
              <a:rPr lang="en-US" dirty="0" smtClean="0"/>
              <a:t>————————</a:t>
            </a:r>
          </a:p>
          <a:p>
            <a:r>
              <a:rPr lang="en-US" dirty="0" err="1" smtClean="0"/>
              <a:t>Thandi</a:t>
            </a:r>
            <a:r>
              <a:rPr lang="en-US" dirty="0" smtClean="0"/>
              <a:t> is 12 years old and lives in [</a:t>
            </a:r>
            <a:r>
              <a:rPr lang="en-US" dirty="0" err="1" smtClean="0"/>
              <a:t>reigon</a:t>
            </a:r>
            <a:r>
              <a:rPr lang="en-US" dirty="0" smtClean="0"/>
              <a:t>, province].</a:t>
            </a:r>
          </a:p>
          <a:p>
            <a:r>
              <a:rPr lang="en-US" dirty="0" smtClean="0"/>
              <a:t>[Description of province, most spoken language and metric </a:t>
            </a:r>
            <a:r>
              <a:rPr lang="en-US" dirty="0" err="1" smtClean="0"/>
              <a:t>passrate</a:t>
            </a:r>
            <a:r>
              <a:rPr lang="en-US" dirty="0" smtClean="0"/>
              <a:t>]. </a:t>
            </a:r>
            <a:r>
              <a:rPr lang="en-US" dirty="0" err="1" smtClean="0"/>
              <a:t>Thandi</a:t>
            </a:r>
            <a:r>
              <a:rPr lang="en-US" dirty="0" smtClean="0"/>
              <a:t> would like to become an engineer one day. [move this to when she’s older]</a:t>
            </a:r>
          </a:p>
          <a:p>
            <a:endParaRPr lang="en-US" dirty="0" smtClean="0"/>
          </a:p>
          <a:p>
            <a:r>
              <a:rPr lang="en-US" dirty="0" smtClean="0"/>
              <a:t>Up until grade 6 she is taught in her mother tongue, which is also the mother tongue of the teacher. </a:t>
            </a:r>
            <a:r>
              <a:rPr lang="en-US" dirty="0" err="1" smtClean="0"/>
              <a:t>Thandi</a:t>
            </a:r>
            <a:r>
              <a:rPr lang="en-US" dirty="0" smtClean="0"/>
              <a:t> is a smart child and under these circumstances </a:t>
            </a:r>
            <a:r>
              <a:rPr lang="en-US" dirty="0" err="1" smtClean="0"/>
              <a:t>Thandi</a:t>
            </a:r>
            <a:r>
              <a:rPr lang="en-US" dirty="0" smtClean="0"/>
              <a:t> excels, but when she reaches grade 7 the language she gets taught in, by SA Law, changes to </a:t>
            </a:r>
            <a:r>
              <a:rPr lang="en-US" dirty="0" err="1" smtClean="0"/>
              <a:t>english</a:t>
            </a:r>
            <a:r>
              <a:rPr lang="en-US" dirty="0" smtClean="0"/>
              <a:t> [insert contextual info relating to </a:t>
            </a:r>
            <a:r>
              <a:rPr lang="en-US" dirty="0" err="1" smtClean="0"/>
              <a:t>Eng</a:t>
            </a:r>
            <a:r>
              <a:rPr lang="en-US" dirty="0" smtClean="0"/>
              <a:t> in South Africa].</a:t>
            </a:r>
          </a:p>
          <a:p>
            <a:endParaRPr lang="en-US" dirty="0" smtClean="0"/>
          </a:p>
          <a:p>
            <a:r>
              <a:rPr lang="en-US" dirty="0" smtClean="0"/>
              <a:t>Although </a:t>
            </a:r>
            <a:r>
              <a:rPr lang="en-US" dirty="0" err="1" smtClean="0"/>
              <a:t>Thandi</a:t>
            </a:r>
            <a:r>
              <a:rPr lang="en-US" dirty="0" smtClean="0"/>
              <a:t> is very determined to excel at school, she now has to learn in a language that she is not very comfortable with, and to make matters worse her teacher is not much more comfortable with English than </a:t>
            </a:r>
            <a:r>
              <a:rPr lang="en-US" dirty="0" err="1" smtClean="0"/>
              <a:t>Thandi</a:t>
            </a:r>
            <a:r>
              <a:rPr lang="en-US" dirty="0" smtClean="0"/>
              <a:t> is.</a:t>
            </a:r>
          </a:p>
          <a:p>
            <a:endParaRPr lang="en-US" dirty="0" smtClean="0"/>
          </a:p>
          <a:p>
            <a:r>
              <a:rPr lang="en-US" dirty="0" smtClean="0"/>
              <a:t>This is where a big problem that we are facing in South Africa starts.</a:t>
            </a:r>
          </a:p>
          <a:p>
            <a:endParaRPr lang="en-US" dirty="0" smtClean="0"/>
          </a:p>
          <a:p>
            <a:r>
              <a:rPr lang="en-US" dirty="0" smtClean="0"/>
              <a:t>With </a:t>
            </a:r>
            <a:r>
              <a:rPr lang="en-US" dirty="0" err="1" smtClean="0"/>
              <a:t>Thandi’s</a:t>
            </a:r>
            <a:r>
              <a:rPr lang="en-US" dirty="0" smtClean="0"/>
              <a:t> lack of exposure to English and her teachers lack of experience teaching in </a:t>
            </a:r>
            <a:r>
              <a:rPr lang="en-US" dirty="0" err="1" smtClean="0"/>
              <a:t>english</a:t>
            </a:r>
            <a:r>
              <a:rPr lang="en-US" dirty="0" smtClean="0"/>
              <a:t>, she is might be able to move through the syllabus grasping around 40% of the content. As you imagine, this greatly impacts on her ability to excel. </a:t>
            </a:r>
            <a:br>
              <a:rPr lang="en-US" dirty="0" smtClean="0"/>
            </a:br>
            <a:r>
              <a:rPr lang="en-US" dirty="0" smtClean="0"/>
              <a:t/>
            </a:r>
            <a:br>
              <a:rPr lang="en-US" dirty="0" smtClean="0"/>
            </a:br>
            <a:r>
              <a:rPr lang="en-US" dirty="0" smtClean="0"/>
              <a:t>So what happens now? Well at the end of </a:t>
            </a:r>
            <a:r>
              <a:rPr lang="en-US" dirty="0" err="1" smtClean="0"/>
              <a:t>Thandi’s</a:t>
            </a:r>
            <a:r>
              <a:rPr lang="en-US" dirty="0" smtClean="0"/>
              <a:t> school career, if she was lucky enough to make it that far into her primary education, she has to write a national exam, which students at the vast majority of schools in South Africa also have to write. </a:t>
            </a:r>
          </a:p>
          <a:p>
            <a:endParaRPr lang="en-US" dirty="0" smtClean="0"/>
          </a:p>
          <a:p>
            <a:r>
              <a:rPr lang="en-US" dirty="0" smtClean="0"/>
              <a:t>Now for example in the mathematics paper, While a first language </a:t>
            </a:r>
            <a:r>
              <a:rPr lang="en-US" dirty="0" err="1" smtClean="0"/>
              <a:t>english</a:t>
            </a:r>
            <a:r>
              <a:rPr lang="en-US" dirty="0" smtClean="0"/>
              <a:t> speaking student in Cape Town understands a question and is busy focusing their time and energy on calculating the answer, </a:t>
            </a:r>
            <a:r>
              <a:rPr lang="en-US" dirty="0" err="1" smtClean="0"/>
              <a:t>Thandi</a:t>
            </a:r>
            <a:r>
              <a:rPr lang="en-US" dirty="0" smtClean="0"/>
              <a:t> focusing her time and energy on trying to understand what the actual is even asking her to do. In many cases she will answer incorrectly or eventually move on to the next question, with which she will very likely face the same problem. By the time that the exam writing period is over, she hasn’t even managed to finish all the answers as she was spending so much time trying to understand the questions, a task which is not accounted for by the educators who set the exams. </a:t>
            </a:r>
          </a:p>
          <a:p>
            <a:endParaRPr lang="en-US" dirty="0" smtClean="0"/>
          </a:p>
          <a:p>
            <a:r>
              <a:rPr lang="en-US" dirty="0" smtClean="0"/>
              <a:t>If you consider that this pattern is repeated throughout all the exams that </a:t>
            </a:r>
            <a:r>
              <a:rPr lang="en-US" dirty="0" err="1" smtClean="0"/>
              <a:t>Thandi</a:t>
            </a:r>
            <a:r>
              <a:rPr lang="en-US" dirty="0" smtClean="0"/>
              <a:t> writes, it becomes clear that </a:t>
            </a:r>
            <a:r>
              <a:rPr lang="en-US" dirty="0" err="1" smtClean="0"/>
              <a:t>Thandi</a:t>
            </a:r>
            <a:r>
              <a:rPr lang="en-US" dirty="0" smtClean="0"/>
              <a:t> would be considered lucky to pass her exams.</a:t>
            </a:r>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25</a:t>
            </a:fld>
            <a:endParaRPr lang="en-US"/>
          </a:p>
        </p:txBody>
      </p:sp>
    </p:spTree>
    <p:extLst>
      <p:ext uri="{BB962C8B-B14F-4D97-AF65-F5344CB8AC3E}">
        <p14:creationId xmlns:p14="http://schemas.microsoft.com/office/powerpoint/2010/main" val="308183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Thandi</a:t>
            </a:r>
            <a:r>
              <a:rPr lang="en-US" dirty="0" smtClean="0"/>
              <a:t> the rural school child (± 2.45m)</a:t>
            </a:r>
          </a:p>
          <a:p>
            <a:r>
              <a:rPr lang="en-US" dirty="0" smtClean="0"/>
              <a:t>————————</a:t>
            </a:r>
          </a:p>
          <a:p>
            <a:r>
              <a:rPr lang="en-US" dirty="0" err="1" smtClean="0"/>
              <a:t>Thandi</a:t>
            </a:r>
            <a:r>
              <a:rPr lang="en-US" dirty="0" smtClean="0"/>
              <a:t> is 12 years old and lives in [</a:t>
            </a:r>
            <a:r>
              <a:rPr lang="en-US" dirty="0" err="1" smtClean="0"/>
              <a:t>reigon</a:t>
            </a:r>
            <a:r>
              <a:rPr lang="en-US" dirty="0" smtClean="0"/>
              <a:t>, province].</a:t>
            </a:r>
          </a:p>
          <a:p>
            <a:r>
              <a:rPr lang="en-US" dirty="0" smtClean="0"/>
              <a:t>[Description of province, most spoken language and metric </a:t>
            </a:r>
            <a:r>
              <a:rPr lang="en-US" dirty="0" err="1" smtClean="0"/>
              <a:t>passrate</a:t>
            </a:r>
            <a:r>
              <a:rPr lang="en-US" dirty="0" smtClean="0"/>
              <a:t>]. </a:t>
            </a:r>
            <a:r>
              <a:rPr lang="en-US" dirty="0" err="1" smtClean="0"/>
              <a:t>Thandi</a:t>
            </a:r>
            <a:r>
              <a:rPr lang="en-US" dirty="0" smtClean="0"/>
              <a:t> would like to become an engineer one day. [move this to when she’s older]</a:t>
            </a:r>
          </a:p>
          <a:p>
            <a:endParaRPr lang="en-US" dirty="0" smtClean="0"/>
          </a:p>
          <a:p>
            <a:r>
              <a:rPr lang="en-US" dirty="0" smtClean="0"/>
              <a:t>Up until grade 6 she is taught in her mother tongue, which is also the mother tongue of the teacher. </a:t>
            </a:r>
            <a:r>
              <a:rPr lang="en-US" dirty="0" err="1" smtClean="0"/>
              <a:t>Thandi</a:t>
            </a:r>
            <a:r>
              <a:rPr lang="en-US" dirty="0" smtClean="0"/>
              <a:t> is a smart child and under these circumstances </a:t>
            </a:r>
            <a:r>
              <a:rPr lang="en-US" dirty="0" err="1" smtClean="0"/>
              <a:t>Thandi</a:t>
            </a:r>
            <a:r>
              <a:rPr lang="en-US" dirty="0" smtClean="0"/>
              <a:t> excels, but when she reaches grade 7 the language she gets taught in, by SA Law, changes to </a:t>
            </a:r>
            <a:r>
              <a:rPr lang="en-US" dirty="0" err="1" smtClean="0"/>
              <a:t>english</a:t>
            </a:r>
            <a:r>
              <a:rPr lang="en-US" dirty="0" smtClean="0"/>
              <a:t> [insert contextual info relating to </a:t>
            </a:r>
            <a:r>
              <a:rPr lang="en-US" dirty="0" err="1" smtClean="0"/>
              <a:t>Eng</a:t>
            </a:r>
            <a:r>
              <a:rPr lang="en-US" dirty="0" smtClean="0"/>
              <a:t> in South Africa].</a:t>
            </a:r>
          </a:p>
          <a:p>
            <a:endParaRPr lang="en-US" dirty="0" smtClean="0"/>
          </a:p>
          <a:p>
            <a:r>
              <a:rPr lang="en-US" dirty="0" smtClean="0"/>
              <a:t>Although </a:t>
            </a:r>
            <a:r>
              <a:rPr lang="en-US" dirty="0" err="1" smtClean="0"/>
              <a:t>Thandi</a:t>
            </a:r>
            <a:r>
              <a:rPr lang="en-US" dirty="0" smtClean="0"/>
              <a:t> is very determined to excel at school, she now has to learn in a language that she is not very comfortable with, and to make matters worse her teacher is not much more comfortable with English than </a:t>
            </a:r>
            <a:r>
              <a:rPr lang="en-US" dirty="0" err="1" smtClean="0"/>
              <a:t>Thandi</a:t>
            </a:r>
            <a:r>
              <a:rPr lang="en-US" dirty="0" smtClean="0"/>
              <a:t> is.</a:t>
            </a:r>
          </a:p>
          <a:p>
            <a:endParaRPr lang="en-US" dirty="0" smtClean="0"/>
          </a:p>
          <a:p>
            <a:r>
              <a:rPr lang="en-US" dirty="0" smtClean="0"/>
              <a:t>This is where a big problem that we are facing in South Africa starts.</a:t>
            </a:r>
          </a:p>
          <a:p>
            <a:endParaRPr lang="en-US" dirty="0" smtClean="0"/>
          </a:p>
          <a:p>
            <a:r>
              <a:rPr lang="en-US" dirty="0" smtClean="0"/>
              <a:t>With </a:t>
            </a:r>
            <a:r>
              <a:rPr lang="en-US" dirty="0" err="1" smtClean="0"/>
              <a:t>Thandi’s</a:t>
            </a:r>
            <a:r>
              <a:rPr lang="en-US" dirty="0" smtClean="0"/>
              <a:t> lack of exposure to English and her teachers lack of experience teaching in </a:t>
            </a:r>
            <a:r>
              <a:rPr lang="en-US" dirty="0" err="1" smtClean="0"/>
              <a:t>english</a:t>
            </a:r>
            <a:r>
              <a:rPr lang="en-US" dirty="0" smtClean="0"/>
              <a:t>, she is might be able to move through the syllabus grasping around 40% of the content. As you imagine, this greatly impacts on her ability to excel. </a:t>
            </a:r>
            <a:br>
              <a:rPr lang="en-US" dirty="0" smtClean="0"/>
            </a:br>
            <a:r>
              <a:rPr lang="en-US" dirty="0" smtClean="0"/>
              <a:t/>
            </a:r>
            <a:br>
              <a:rPr lang="en-US" dirty="0" smtClean="0"/>
            </a:br>
            <a:r>
              <a:rPr lang="en-US" dirty="0" smtClean="0"/>
              <a:t>So what happens now? Well at the end of </a:t>
            </a:r>
            <a:r>
              <a:rPr lang="en-US" dirty="0" err="1" smtClean="0"/>
              <a:t>Thandi’s</a:t>
            </a:r>
            <a:r>
              <a:rPr lang="en-US" dirty="0" smtClean="0"/>
              <a:t> school career, if she was lucky enough to make it that far into her primary education, she has to write a national exam, which students at the vast majority of schools in South Africa also have to write. </a:t>
            </a:r>
          </a:p>
          <a:p>
            <a:endParaRPr lang="en-US" dirty="0" smtClean="0"/>
          </a:p>
          <a:p>
            <a:r>
              <a:rPr lang="en-US" dirty="0" smtClean="0"/>
              <a:t>Now for example in the mathematics paper, While a first language </a:t>
            </a:r>
            <a:r>
              <a:rPr lang="en-US" dirty="0" err="1" smtClean="0"/>
              <a:t>english</a:t>
            </a:r>
            <a:r>
              <a:rPr lang="en-US" dirty="0" smtClean="0"/>
              <a:t> speaking student in Cape Town understands a question and is busy focusing their time and energy on calculating the answer, </a:t>
            </a:r>
            <a:r>
              <a:rPr lang="en-US" dirty="0" err="1" smtClean="0"/>
              <a:t>Thandi</a:t>
            </a:r>
            <a:r>
              <a:rPr lang="en-US" dirty="0" smtClean="0"/>
              <a:t> focusing her time and energy on trying to understand what the actual is even asking her to do. In many cases she will answer incorrectly or eventually move on to the next question, with which she will very likely face the same problem. By the time that the exam writing period is over, she hasn’t even managed to finish all the answers as she was spending so much time trying to understand the questions, a task which is not accounted for by the educators who set the exams. </a:t>
            </a:r>
          </a:p>
          <a:p>
            <a:endParaRPr lang="en-US" dirty="0" smtClean="0"/>
          </a:p>
          <a:p>
            <a:r>
              <a:rPr lang="en-US" dirty="0" smtClean="0"/>
              <a:t>If you consider that this pattern is repeated throughout all the exams that </a:t>
            </a:r>
            <a:r>
              <a:rPr lang="en-US" dirty="0" err="1" smtClean="0"/>
              <a:t>Thandi</a:t>
            </a:r>
            <a:r>
              <a:rPr lang="en-US" dirty="0" smtClean="0"/>
              <a:t> writes, it becomes clear that </a:t>
            </a:r>
            <a:r>
              <a:rPr lang="en-US" dirty="0" err="1" smtClean="0"/>
              <a:t>Thandi</a:t>
            </a:r>
            <a:r>
              <a:rPr lang="en-US" dirty="0" smtClean="0"/>
              <a:t> would be considered lucky to pass her exams.</a:t>
            </a:r>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26</a:t>
            </a:fld>
            <a:endParaRPr lang="en-US"/>
          </a:p>
        </p:txBody>
      </p:sp>
    </p:spTree>
    <p:extLst>
      <p:ext uri="{BB962C8B-B14F-4D97-AF65-F5344CB8AC3E}">
        <p14:creationId xmlns:p14="http://schemas.microsoft.com/office/powerpoint/2010/main" val="308183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Thandi</a:t>
            </a:r>
            <a:r>
              <a:rPr lang="en-US" dirty="0" smtClean="0"/>
              <a:t> the rural school child (± 2.45m)</a:t>
            </a:r>
          </a:p>
          <a:p>
            <a:r>
              <a:rPr lang="en-US" dirty="0" smtClean="0"/>
              <a:t>————————</a:t>
            </a:r>
          </a:p>
          <a:p>
            <a:r>
              <a:rPr lang="en-US" dirty="0" err="1" smtClean="0"/>
              <a:t>Thandi</a:t>
            </a:r>
            <a:r>
              <a:rPr lang="en-US" dirty="0" smtClean="0"/>
              <a:t> is 12 years old and lives in [</a:t>
            </a:r>
            <a:r>
              <a:rPr lang="en-US" dirty="0" err="1" smtClean="0"/>
              <a:t>reigon</a:t>
            </a:r>
            <a:r>
              <a:rPr lang="en-US" dirty="0" smtClean="0"/>
              <a:t>, province].</a:t>
            </a:r>
          </a:p>
          <a:p>
            <a:r>
              <a:rPr lang="en-US" dirty="0" smtClean="0"/>
              <a:t>[Description of province, most spoken language and metric </a:t>
            </a:r>
            <a:r>
              <a:rPr lang="en-US" dirty="0" err="1" smtClean="0"/>
              <a:t>passrate</a:t>
            </a:r>
            <a:r>
              <a:rPr lang="en-US" dirty="0" smtClean="0"/>
              <a:t>]. </a:t>
            </a:r>
            <a:r>
              <a:rPr lang="en-US" dirty="0" err="1" smtClean="0"/>
              <a:t>Thandi</a:t>
            </a:r>
            <a:r>
              <a:rPr lang="en-US" dirty="0" smtClean="0"/>
              <a:t> would like to become an engineer one day. [move this to when she’s older]</a:t>
            </a:r>
          </a:p>
          <a:p>
            <a:endParaRPr lang="en-US" dirty="0" smtClean="0"/>
          </a:p>
          <a:p>
            <a:r>
              <a:rPr lang="en-US" dirty="0" smtClean="0"/>
              <a:t>Up until grade 6 she is taught in her mother tongue, which is also the mother tongue of the teacher. </a:t>
            </a:r>
            <a:r>
              <a:rPr lang="en-US" dirty="0" err="1" smtClean="0"/>
              <a:t>Thandi</a:t>
            </a:r>
            <a:r>
              <a:rPr lang="en-US" dirty="0" smtClean="0"/>
              <a:t> is a smart child and under these circumstances </a:t>
            </a:r>
            <a:r>
              <a:rPr lang="en-US" dirty="0" err="1" smtClean="0"/>
              <a:t>Thandi</a:t>
            </a:r>
            <a:r>
              <a:rPr lang="en-US" dirty="0" smtClean="0"/>
              <a:t> excels, but when she reaches grade 7 the language she gets taught in, by SA Law, changes to </a:t>
            </a:r>
            <a:r>
              <a:rPr lang="en-US" dirty="0" err="1" smtClean="0"/>
              <a:t>english</a:t>
            </a:r>
            <a:r>
              <a:rPr lang="en-US" dirty="0" smtClean="0"/>
              <a:t> [insert contextual info relating to </a:t>
            </a:r>
            <a:r>
              <a:rPr lang="en-US" dirty="0" err="1" smtClean="0"/>
              <a:t>Eng</a:t>
            </a:r>
            <a:r>
              <a:rPr lang="en-US" dirty="0" smtClean="0"/>
              <a:t> in South Africa].</a:t>
            </a:r>
          </a:p>
          <a:p>
            <a:endParaRPr lang="en-US" dirty="0" smtClean="0"/>
          </a:p>
          <a:p>
            <a:r>
              <a:rPr lang="en-US" dirty="0" smtClean="0"/>
              <a:t>Although </a:t>
            </a:r>
            <a:r>
              <a:rPr lang="en-US" dirty="0" err="1" smtClean="0"/>
              <a:t>Thandi</a:t>
            </a:r>
            <a:r>
              <a:rPr lang="en-US" dirty="0" smtClean="0"/>
              <a:t> is very determined to excel at school, she now has to learn in a language that she is not very comfortable with, and to make matters worse her teacher is not much more comfortable with English than </a:t>
            </a:r>
            <a:r>
              <a:rPr lang="en-US" dirty="0" err="1" smtClean="0"/>
              <a:t>Thandi</a:t>
            </a:r>
            <a:r>
              <a:rPr lang="en-US" dirty="0" smtClean="0"/>
              <a:t> is.</a:t>
            </a:r>
          </a:p>
          <a:p>
            <a:endParaRPr lang="en-US" dirty="0" smtClean="0"/>
          </a:p>
          <a:p>
            <a:r>
              <a:rPr lang="en-US" dirty="0" smtClean="0"/>
              <a:t>This is where a big problem that we are facing in South Africa starts.</a:t>
            </a:r>
          </a:p>
          <a:p>
            <a:endParaRPr lang="en-US" dirty="0" smtClean="0"/>
          </a:p>
          <a:p>
            <a:r>
              <a:rPr lang="en-US" dirty="0" smtClean="0"/>
              <a:t>With </a:t>
            </a:r>
            <a:r>
              <a:rPr lang="en-US" dirty="0" err="1" smtClean="0"/>
              <a:t>Thandi’s</a:t>
            </a:r>
            <a:r>
              <a:rPr lang="en-US" dirty="0" smtClean="0"/>
              <a:t> lack of exposure to English and her teachers lack of experience teaching in </a:t>
            </a:r>
            <a:r>
              <a:rPr lang="en-US" dirty="0" err="1" smtClean="0"/>
              <a:t>english</a:t>
            </a:r>
            <a:r>
              <a:rPr lang="en-US" dirty="0" smtClean="0"/>
              <a:t>, she is might be able to move through the syllabus grasping around 40% of the content. As you imagine, this greatly impacts on her ability to excel. </a:t>
            </a:r>
            <a:br>
              <a:rPr lang="en-US" dirty="0" smtClean="0"/>
            </a:br>
            <a:r>
              <a:rPr lang="en-US" dirty="0" smtClean="0"/>
              <a:t/>
            </a:r>
            <a:br>
              <a:rPr lang="en-US" dirty="0" smtClean="0"/>
            </a:br>
            <a:r>
              <a:rPr lang="en-US" dirty="0" smtClean="0"/>
              <a:t>So what happens now? Well at the end of </a:t>
            </a:r>
            <a:r>
              <a:rPr lang="en-US" dirty="0" err="1" smtClean="0"/>
              <a:t>Thandi’s</a:t>
            </a:r>
            <a:r>
              <a:rPr lang="en-US" dirty="0" smtClean="0"/>
              <a:t> school career, if she was lucky enough to make it that far into her primary education, she has to write a national exam, which students at the vast majority of schools in South Africa also have to write. </a:t>
            </a:r>
          </a:p>
          <a:p>
            <a:endParaRPr lang="en-US" dirty="0" smtClean="0"/>
          </a:p>
          <a:p>
            <a:r>
              <a:rPr lang="en-US" dirty="0" smtClean="0"/>
              <a:t>Now for example in the mathematics paper, While a first language </a:t>
            </a:r>
            <a:r>
              <a:rPr lang="en-US" dirty="0" err="1" smtClean="0"/>
              <a:t>english</a:t>
            </a:r>
            <a:r>
              <a:rPr lang="en-US" dirty="0" smtClean="0"/>
              <a:t> speaking student in Cape Town understands a question and is busy focusing their time and energy on calculating the answer, </a:t>
            </a:r>
            <a:r>
              <a:rPr lang="en-US" dirty="0" err="1" smtClean="0"/>
              <a:t>Thandi</a:t>
            </a:r>
            <a:r>
              <a:rPr lang="en-US" dirty="0" smtClean="0"/>
              <a:t> focusing her time and energy on trying to understand what the actual is even asking her to do. In many cases she will answer incorrectly or eventually move on to the next question, with which she will very likely face the same problem. By the time that the exam writing period is over, she hasn’t even managed to finish all the answers as she was spending so much time trying to understand the questions, a task which is not accounted for by the educators who set the exams. </a:t>
            </a:r>
          </a:p>
          <a:p>
            <a:endParaRPr lang="en-US" dirty="0" smtClean="0"/>
          </a:p>
          <a:p>
            <a:r>
              <a:rPr lang="en-US" dirty="0" smtClean="0"/>
              <a:t>If you consider that this pattern is repeated throughout all the exams that </a:t>
            </a:r>
            <a:r>
              <a:rPr lang="en-US" dirty="0" err="1" smtClean="0"/>
              <a:t>Thandi</a:t>
            </a:r>
            <a:r>
              <a:rPr lang="en-US" dirty="0" smtClean="0"/>
              <a:t> writes, it becomes clear that </a:t>
            </a:r>
            <a:r>
              <a:rPr lang="en-US" dirty="0" err="1" smtClean="0"/>
              <a:t>Thandi</a:t>
            </a:r>
            <a:r>
              <a:rPr lang="en-US" dirty="0" smtClean="0"/>
              <a:t> would be considered lucky to pass her exams.</a:t>
            </a:r>
          </a:p>
          <a:p>
            <a:endParaRPr lang="en-US" dirty="0"/>
          </a:p>
        </p:txBody>
      </p:sp>
      <p:sp>
        <p:nvSpPr>
          <p:cNvPr id="4" name="Slide Number Placeholder 3"/>
          <p:cNvSpPr>
            <a:spLocks noGrp="1"/>
          </p:cNvSpPr>
          <p:nvPr>
            <p:ph type="sldNum" sz="quarter" idx="10"/>
          </p:nvPr>
        </p:nvSpPr>
        <p:spPr/>
        <p:txBody>
          <a:bodyPr/>
          <a:lstStyle/>
          <a:p>
            <a:fld id="{719A07AC-0990-6B49-8E43-CFC734D090C6}" type="slidenum">
              <a:rPr lang="en-US" smtClean="0"/>
              <a:t>38</a:t>
            </a:fld>
            <a:endParaRPr lang="en-US"/>
          </a:p>
        </p:txBody>
      </p:sp>
    </p:spTree>
    <p:extLst>
      <p:ext uri="{BB962C8B-B14F-4D97-AF65-F5344CB8AC3E}">
        <p14:creationId xmlns:p14="http://schemas.microsoft.com/office/powerpoint/2010/main" val="308183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weza Perspective App Screens_V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364" y="1340768"/>
            <a:ext cx="8451272" cy="5070764"/>
          </a:xfrm>
          <a:prstGeom prst="rect">
            <a:avLst/>
          </a:prstGeom>
        </p:spPr>
      </p:pic>
      <p:sp>
        <p:nvSpPr>
          <p:cNvPr id="2" name="Title 1"/>
          <p:cNvSpPr>
            <a:spLocks noGrp="1"/>
          </p:cNvSpPr>
          <p:nvPr>
            <p:ph type="ctrTitle"/>
          </p:nvPr>
        </p:nvSpPr>
        <p:spPr>
          <a:xfrm>
            <a:off x="685800" y="980728"/>
            <a:ext cx="7772400" cy="1470025"/>
          </a:xfrm>
        </p:spPr>
        <p:txBody>
          <a:bodyPr/>
          <a:lstStyle>
            <a:lvl1pPr>
              <a:defRPr b="1">
                <a:solidFill>
                  <a:schemeClr val="bg1"/>
                </a:solidFill>
                <a:latin typeface="Source Sans Pro"/>
                <a:cs typeface="Source Sans Pro"/>
              </a:defRPr>
            </a:lvl1pPr>
          </a:lstStyle>
          <a:p>
            <a:r>
              <a:rPr lang="en-US" dirty="0" smtClean="0"/>
              <a:t>Click to edit Master title style</a:t>
            </a:r>
            <a:endParaRPr lang="en-US" dirty="0"/>
          </a:p>
        </p:txBody>
      </p:sp>
      <p:pic>
        <p:nvPicPr>
          <p:cNvPr id="7" name="Picture 6" descr="Aweza logo V01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Tree>
    <p:extLst>
      <p:ext uri="{BB962C8B-B14F-4D97-AF65-F5344CB8AC3E}">
        <p14:creationId xmlns:p14="http://schemas.microsoft.com/office/powerpoint/2010/main" val="386531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77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9017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65285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Blue_Logo">
    <p:spTree>
      <p:nvGrpSpPr>
        <p:cNvPr id="1" name=""/>
        <p:cNvGrpSpPr/>
        <p:nvPr/>
      </p:nvGrpSpPr>
      <p:grpSpPr>
        <a:xfrm>
          <a:off x="0" y="0"/>
          <a:ext cx="0" cy="0"/>
          <a:chOff x="0" y="0"/>
          <a:chExt cx="0" cy="0"/>
        </a:xfrm>
      </p:grpSpPr>
      <p:grpSp>
        <p:nvGrpSpPr>
          <p:cNvPr id="63" name="Group 62"/>
          <p:cNvGrpSpPr/>
          <p:nvPr userDrawn="1"/>
        </p:nvGrpSpPr>
        <p:grpSpPr>
          <a:xfrm>
            <a:off x="72569" y="64586"/>
            <a:ext cx="8985325" cy="6793414"/>
            <a:chOff x="72569" y="64586"/>
            <a:chExt cx="8985325" cy="6793414"/>
          </a:xfrm>
        </p:grpSpPr>
        <p:pic>
          <p:nvPicPr>
            <p:cNvPr id="64" name="Picture 63" descr="Technology Stuff_Black.png"/>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3112020" y="2703285"/>
              <a:ext cx="2958012" cy="2620226"/>
            </a:xfrm>
            <a:prstGeom prst="rect">
              <a:avLst/>
            </a:prstGeom>
          </p:spPr>
        </p:pic>
        <p:pic>
          <p:nvPicPr>
            <p:cNvPr id="65" name="Picture 64" descr="Kids Stuff_Black.png"/>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6049712" y="64586"/>
              <a:ext cx="2952771" cy="2620226"/>
            </a:xfrm>
            <a:prstGeom prst="rect">
              <a:avLst/>
            </a:prstGeom>
          </p:spPr>
        </p:pic>
        <p:pic>
          <p:nvPicPr>
            <p:cNvPr id="66" name="Picture 65" descr="School Stuff_Black.png"/>
            <p:cNvPicPr>
              <a:picLocks noChangeAspect="1"/>
            </p:cNvPicPr>
            <p:nvPr userDrawn="1"/>
          </p:nvPicPr>
          <p:blipFill>
            <a:blip r:embed="rId4">
              <a:alphaModFix amt="5000"/>
              <a:extLst>
                <a:ext uri="{28A0092B-C50C-407E-A947-70E740481C1C}">
                  <a14:useLocalDpi xmlns:a14="http://schemas.microsoft.com/office/drawing/2010/main" val="0"/>
                </a:ext>
              </a:extLst>
            </a:blip>
            <a:stretch>
              <a:fillRect/>
            </a:stretch>
          </p:blipFill>
          <p:spPr>
            <a:xfrm>
              <a:off x="3063446" y="64586"/>
              <a:ext cx="2943241" cy="2620226"/>
            </a:xfrm>
            <a:prstGeom prst="rect">
              <a:avLst/>
            </a:prstGeom>
          </p:spPr>
        </p:pic>
        <p:pic>
          <p:nvPicPr>
            <p:cNvPr id="67" name="Picture 66" descr="Technology Stuff_Black.png"/>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72569" y="64586"/>
              <a:ext cx="2958012" cy="2620226"/>
            </a:xfrm>
            <a:prstGeom prst="rect">
              <a:avLst/>
            </a:prstGeom>
          </p:spPr>
        </p:pic>
        <p:pic>
          <p:nvPicPr>
            <p:cNvPr id="68" name="Picture 67" descr="Kids Stuff_Black.png"/>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110675" y="2703285"/>
              <a:ext cx="2952771" cy="2620226"/>
            </a:xfrm>
            <a:prstGeom prst="rect">
              <a:avLst/>
            </a:prstGeom>
          </p:spPr>
        </p:pic>
        <p:pic>
          <p:nvPicPr>
            <p:cNvPr id="69" name="Picture 68" descr="School Stuff_Black.png"/>
            <p:cNvPicPr>
              <a:picLocks noChangeAspect="1"/>
            </p:cNvPicPr>
            <p:nvPr userDrawn="1"/>
          </p:nvPicPr>
          <p:blipFill>
            <a:blip r:embed="rId4">
              <a:alphaModFix amt="5000"/>
              <a:extLst>
                <a:ext uri="{28A0092B-C50C-407E-A947-70E740481C1C}">
                  <a14:useLocalDpi xmlns:a14="http://schemas.microsoft.com/office/drawing/2010/main" val="0"/>
                </a:ext>
              </a:extLst>
            </a:blip>
            <a:stretch>
              <a:fillRect/>
            </a:stretch>
          </p:blipFill>
          <p:spPr>
            <a:xfrm>
              <a:off x="6099882" y="2703285"/>
              <a:ext cx="2943241" cy="2620226"/>
            </a:xfrm>
            <a:prstGeom prst="rect">
              <a:avLst/>
            </a:prstGeom>
          </p:spPr>
        </p:pic>
        <p:pic>
          <p:nvPicPr>
            <p:cNvPr id="70" name="Picture 69" descr="Kids Stuff_Black.png"/>
            <p:cNvPicPr>
              <a:picLocks noChangeAspect="1"/>
            </p:cNvPicPr>
            <p:nvPr userDrawn="1"/>
          </p:nvPicPr>
          <p:blipFill rotWithShape="1">
            <a:blip r:embed="rId3">
              <a:alphaModFix amt="5000"/>
              <a:extLst>
                <a:ext uri="{28A0092B-C50C-407E-A947-70E740481C1C}">
                  <a14:useLocalDpi xmlns:a14="http://schemas.microsoft.com/office/drawing/2010/main" val="0"/>
                </a:ext>
              </a:extLst>
            </a:blip>
            <a:srcRect b="43222"/>
            <a:stretch/>
          </p:blipFill>
          <p:spPr>
            <a:xfrm>
              <a:off x="3086151" y="5339806"/>
              <a:ext cx="2952771" cy="1487714"/>
            </a:xfrm>
            <a:prstGeom prst="rect">
              <a:avLst/>
            </a:prstGeom>
          </p:spPr>
        </p:pic>
        <p:pic>
          <p:nvPicPr>
            <p:cNvPr id="71" name="Picture 70" descr="School Stuff_Black.png"/>
            <p:cNvPicPr>
              <a:picLocks noChangeAspect="1"/>
            </p:cNvPicPr>
            <p:nvPr userDrawn="1"/>
          </p:nvPicPr>
          <p:blipFill rotWithShape="1">
            <a:blip r:embed="rId4">
              <a:alphaModFix amt="5000"/>
              <a:extLst>
                <a:ext uri="{28A0092B-C50C-407E-A947-70E740481C1C}">
                  <a14:useLocalDpi xmlns:a14="http://schemas.microsoft.com/office/drawing/2010/main" val="0"/>
                </a:ext>
              </a:extLst>
            </a:blip>
            <a:srcRect b="43222"/>
            <a:stretch/>
          </p:blipFill>
          <p:spPr>
            <a:xfrm>
              <a:off x="107660" y="5370286"/>
              <a:ext cx="2943241" cy="1487714"/>
            </a:xfrm>
            <a:prstGeom prst="rect">
              <a:avLst/>
            </a:prstGeom>
          </p:spPr>
        </p:pic>
        <p:pic>
          <p:nvPicPr>
            <p:cNvPr id="72" name="Picture 71" descr="Technology Stuff_Black.png"/>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b="43222"/>
            <a:stretch/>
          </p:blipFill>
          <p:spPr>
            <a:xfrm>
              <a:off x="6099882" y="5339806"/>
              <a:ext cx="2958012" cy="1487714"/>
            </a:xfrm>
            <a:prstGeom prst="rect">
              <a:avLst/>
            </a:prstGeom>
          </p:spPr>
        </p:pic>
      </p:grpSp>
      <p:pic>
        <p:nvPicPr>
          <p:cNvPr id="13" name="Picture 12" descr="Logo_Fastmaths_V01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79986" y="6331856"/>
            <a:ext cx="1906814" cy="221053"/>
          </a:xfrm>
          <a:prstGeom prst="rect">
            <a:avLst/>
          </a:prstGeom>
        </p:spPr>
      </p:pic>
    </p:spTree>
    <p:extLst>
      <p:ext uri="{BB962C8B-B14F-4D97-AF65-F5344CB8AC3E}">
        <p14:creationId xmlns:p14="http://schemas.microsoft.com/office/powerpoint/2010/main" val="370521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123" name="Shape 123"/>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490681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805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nchorCtr="0"/>
          <a:lstStyle>
            <a:lvl1pPr algn="ctr">
              <a:defRPr sz="4000" b="1" cap="none">
                <a:solidFill>
                  <a:schemeClr val="tx1">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805264"/>
            <a:ext cx="7772400" cy="423718"/>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Bo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8124" y="306914"/>
            <a:ext cx="3132512" cy="4350712"/>
          </a:xfrm>
          <a:prstGeom prst="rect">
            <a:avLst/>
          </a:prstGeom>
        </p:spPr>
      </p:pic>
    </p:spTree>
    <p:extLst>
      <p:ext uri="{BB962C8B-B14F-4D97-AF65-F5344CB8AC3E}">
        <p14:creationId xmlns:p14="http://schemas.microsoft.com/office/powerpoint/2010/main" val="269917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nchorCtr="0"/>
          <a:lstStyle>
            <a:lvl1pPr algn="ctr">
              <a:defRPr sz="4000" b="1" cap="none">
                <a:solidFill>
                  <a:srgbClr val="2D2D2C"/>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805264"/>
            <a:ext cx="7772400" cy="423718"/>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4" name="Picture 3" descr="Gir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287" y="298021"/>
            <a:ext cx="3121958" cy="4336054"/>
          </a:xfrm>
          <a:prstGeom prst="rect">
            <a:avLst/>
          </a:prstGeom>
        </p:spPr>
      </p:pic>
    </p:spTree>
    <p:extLst>
      <p:ext uri="{BB962C8B-B14F-4D97-AF65-F5344CB8AC3E}">
        <p14:creationId xmlns:p14="http://schemas.microsoft.com/office/powerpoint/2010/main" val="218431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nchorCtr="0"/>
          <a:lstStyle>
            <a:lvl1pPr algn="ctr">
              <a:defRPr sz="4000" b="1"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805264"/>
            <a:ext cx="7772400" cy="423718"/>
          </a:xfrm>
        </p:spPr>
        <p:txBody>
          <a:bodyPr anchor="b"/>
          <a:lstStyle>
            <a:lvl1pPr marL="0" indent="0" algn="ctr">
              <a:buNone/>
              <a:defRPr sz="2000">
                <a:solidFill>
                  <a:schemeClr val="tx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Doct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3695" y="476672"/>
            <a:ext cx="2982250" cy="4142013"/>
          </a:xfrm>
          <a:prstGeom prst="rect">
            <a:avLst/>
          </a:prstGeom>
        </p:spPr>
      </p:pic>
    </p:spTree>
    <p:extLst>
      <p:ext uri="{BB962C8B-B14F-4D97-AF65-F5344CB8AC3E}">
        <p14:creationId xmlns:p14="http://schemas.microsoft.com/office/powerpoint/2010/main" val="350371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b" anchorCtr="0"/>
          <a:lstStyle>
            <a:lvl1pPr algn="ctr">
              <a:defRPr sz="4000" b="1" cap="none">
                <a:solidFill>
                  <a:srgbClr val="2D2D2C"/>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805264"/>
            <a:ext cx="7772400" cy="423718"/>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6" name="Picture 5" descr="Moth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5123" y="577137"/>
            <a:ext cx="2901604" cy="4030004"/>
          </a:xfrm>
          <a:prstGeom prst="rect">
            <a:avLst/>
          </a:prstGeom>
        </p:spPr>
      </p:pic>
    </p:spTree>
    <p:extLst>
      <p:ext uri="{BB962C8B-B14F-4D97-AF65-F5344CB8AC3E}">
        <p14:creationId xmlns:p14="http://schemas.microsoft.com/office/powerpoint/2010/main" val="178253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D2D2C"/>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2D2D2C"/>
                </a:solidFill>
              </a:defRPr>
            </a:lvl1pPr>
            <a:lvl2pPr>
              <a:defRPr sz="2400">
                <a:solidFill>
                  <a:srgbClr val="2D2D2C"/>
                </a:solidFill>
              </a:defRPr>
            </a:lvl2pPr>
            <a:lvl3pPr>
              <a:defRPr sz="2000">
                <a:solidFill>
                  <a:srgbClr val="2D2D2C"/>
                </a:solidFill>
              </a:defRPr>
            </a:lvl3pPr>
            <a:lvl4pPr>
              <a:defRPr sz="1800">
                <a:solidFill>
                  <a:srgbClr val="2D2D2C"/>
                </a:solidFill>
              </a:defRPr>
            </a:lvl4pPr>
            <a:lvl5pPr>
              <a:defRPr sz="1800">
                <a:solidFill>
                  <a:srgbClr val="2D2D2C"/>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800">
                <a:solidFill>
                  <a:schemeClr val="tx1">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2707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6545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38180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12634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weza logo V01 black.png"/>
          <p:cNvPicPr>
            <a:picLocks noChangeAspect="1"/>
          </p:cNvPicPr>
          <p:nvPr userDrawn="1"/>
        </p:nvPicPr>
        <p:blipFill>
          <a:blip r:embed="rId16">
            <a:grayscl/>
            <a:extLst>
              <a:ext uri="{BEBA8EAE-BF5A-486C-A8C5-ECC9F3942E4B}">
                <a14:imgProps xmlns:a14="http://schemas.microsoft.com/office/drawing/2010/main">
                  <a14:imgLayer r:embed="rId17">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8" name="TextBox 7"/>
          <p:cNvSpPr txBox="1"/>
          <p:nvPr userDrawn="1"/>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spTree>
    <p:extLst>
      <p:ext uri="{BB962C8B-B14F-4D97-AF65-F5344CB8AC3E}">
        <p14:creationId xmlns:p14="http://schemas.microsoft.com/office/powerpoint/2010/main" val="3427564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9" r:id="rId5"/>
    <p:sldLayoutId id="2147483660" r:id="rId6"/>
    <p:sldLayoutId id="2147483652" r:id="rId7"/>
    <p:sldLayoutId id="2147483653" r:id="rId8"/>
    <p:sldLayoutId id="2147483654" r:id="rId9"/>
    <p:sldLayoutId id="2147483655" r:id="rId10"/>
    <p:sldLayoutId id="2147483656" r:id="rId11"/>
    <p:sldLayoutId id="2147483657" r:id="rId12"/>
    <p:sldLayoutId id="2147483661" r:id="rId13"/>
    <p:sldLayoutId id="2147483662" r:id="rId14"/>
  </p:sldLayoutIdLst>
  <p:txStyles>
    <p:titleStyle>
      <a:lvl1pPr algn="ctr" defTabSz="457200" rtl="0" eaLnBrk="1" latinLnBrk="0" hangingPunct="1">
        <a:spcBef>
          <a:spcPct val="0"/>
        </a:spcBef>
        <a:buNone/>
        <a:defRPr sz="4400" b="1" kern="1200">
          <a:solidFill>
            <a:schemeClr val="tx1">
              <a:lumMod val="75000"/>
            </a:schemeClr>
          </a:solidFill>
          <a:latin typeface="Source Sans Pro"/>
          <a:ea typeface="+mj-ea"/>
          <a:cs typeface="Source Sans Pro"/>
        </a:defRPr>
      </a:lvl1pPr>
    </p:titleStyle>
    <p:bodyStyle>
      <a:lvl1pPr marL="342900" indent="-342900" algn="l" defTabSz="457200" rtl="0" eaLnBrk="1" latinLnBrk="0" hangingPunct="1">
        <a:spcBef>
          <a:spcPct val="20000"/>
        </a:spcBef>
        <a:buClr>
          <a:srgbClr val="E54848"/>
        </a:buClr>
        <a:buFont typeface="Arial"/>
        <a:buChar char="•"/>
        <a:defRPr sz="3200" kern="1200">
          <a:solidFill>
            <a:schemeClr val="tx1">
              <a:lumMod val="75000"/>
            </a:schemeClr>
          </a:solidFill>
          <a:latin typeface="Source Sans Pro"/>
          <a:ea typeface="+mn-ea"/>
          <a:cs typeface="Source Sans Pro"/>
        </a:defRPr>
      </a:lvl1pPr>
      <a:lvl2pPr marL="742950" indent="-285750" algn="l" defTabSz="457200" rtl="0" eaLnBrk="1" latinLnBrk="0" hangingPunct="1">
        <a:spcBef>
          <a:spcPct val="20000"/>
        </a:spcBef>
        <a:buClr>
          <a:srgbClr val="E54848"/>
        </a:buClr>
        <a:buFont typeface="Arial"/>
        <a:buChar char="–"/>
        <a:defRPr sz="2800" kern="1200">
          <a:solidFill>
            <a:schemeClr val="tx1">
              <a:lumMod val="75000"/>
            </a:schemeClr>
          </a:solidFill>
          <a:latin typeface="Source Sans Pro"/>
          <a:ea typeface="+mn-ea"/>
          <a:cs typeface="Source Sans Pro"/>
        </a:defRPr>
      </a:lvl2pPr>
      <a:lvl3pPr marL="1143000" indent="-228600" algn="l" defTabSz="457200" rtl="0" eaLnBrk="1" latinLnBrk="0" hangingPunct="1">
        <a:spcBef>
          <a:spcPct val="20000"/>
        </a:spcBef>
        <a:buClr>
          <a:srgbClr val="E54848"/>
        </a:buClr>
        <a:buFont typeface="Arial"/>
        <a:buChar char="•"/>
        <a:defRPr sz="2400" kern="1200">
          <a:solidFill>
            <a:schemeClr val="tx1">
              <a:lumMod val="75000"/>
            </a:schemeClr>
          </a:solidFill>
          <a:latin typeface="Source Sans Pro"/>
          <a:ea typeface="+mn-ea"/>
          <a:cs typeface="Source Sans Pro"/>
        </a:defRPr>
      </a:lvl3pPr>
      <a:lvl4pPr marL="1600200" indent="-228600" algn="l" defTabSz="457200" rtl="0" eaLnBrk="1" latinLnBrk="0" hangingPunct="1">
        <a:spcBef>
          <a:spcPct val="20000"/>
        </a:spcBef>
        <a:buClr>
          <a:srgbClr val="E54848"/>
        </a:buClr>
        <a:buFont typeface="Arial"/>
        <a:buChar char="–"/>
        <a:defRPr sz="2000" kern="1200">
          <a:solidFill>
            <a:schemeClr val="tx1">
              <a:lumMod val="75000"/>
            </a:schemeClr>
          </a:solidFill>
          <a:latin typeface="Source Sans Pro"/>
          <a:ea typeface="+mn-ea"/>
          <a:cs typeface="Source Sans Pro"/>
        </a:defRPr>
      </a:lvl4pPr>
      <a:lvl5pPr marL="2057400" indent="-228600" algn="l" defTabSz="457200" rtl="0" eaLnBrk="1" latinLnBrk="0" hangingPunct="1">
        <a:spcBef>
          <a:spcPct val="20000"/>
        </a:spcBef>
        <a:buClr>
          <a:srgbClr val="E54848"/>
        </a:buClr>
        <a:buFont typeface="Arial"/>
        <a:buChar char="»"/>
        <a:defRPr sz="2000" kern="1200">
          <a:solidFill>
            <a:schemeClr val="tx1">
              <a:lumMod val="75000"/>
            </a:schemeClr>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jpg"/><Relationship Id="rId14" Type="http://schemas.openxmlformats.org/officeDocument/2006/relationships/image" Target="../media/image33.png"/><Relationship Id="rId15" Type="http://schemas.openxmlformats.org/officeDocument/2006/relationships/image" Target="../media/image34.gif"/><Relationship Id="rId16"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image" Target="../media/image21.jpg"/><Relationship Id="rId3" Type="http://schemas.openxmlformats.org/officeDocument/2006/relationships/image" Target="../media/image22.jpe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jpg"/><Relationship Id="rId9" Type="http://schemas.openxmlformats.org/officeDocument/2006/relationships/image" Target="../media/image28.png"/><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1.png"/><Relationship Id="rId6" Type="http://schemas.microsoft.com/office/2007/relationships/hdphoto" Target="../media/hdphoto1.wdp"/><Relationship Id="rId7" Type="http://schemas.openxmlformats.org/officeDocument/2006/relationships/image" Target="../media/image48.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1.png"/><Relationship Id="rId6" Type="http://schemas.microsoft.com/office/2007/relationships/hdphoto" Target="../media/hdphoto1.wdp"/><Relationship Id="rId7" Type="http://schemas.openxmlformats.org/officeDocument/2006/relationships/image" Target="../media/image48.png"/><Relationship Id="rId8" Type="http://schemas.openxmlformats.org/officeDocument/2006/relationships/image" Target="../media/image50.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48.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png"/><Relationship Id="rId5"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7.png"/><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 Id="rId3"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1.png"/><Relationship Id="rId6" Type="http://schemas.microsoft.com/office/2007/relationships/hdphoto" Target="../media/hdphoto1.wdp"/><Relationship Id="rId7" Type="http://schemas.openxmlformats.org/officeDocument/2006/relationships/image" Target="../media/image48.pn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71.png"/><Relationship Id="rId5" Type="http://schemas.openxmlformats.org/officeDocument/2006/relationships/image" Target="../media/image49.png"/><Relationship Id="rId6" Type="http://schemas.openxmlformats.org/officeDocument/2006/relationships/image" Target="../media/image1.png"/><Relationship Id="rId7" Type="http://schemas.microsoft.com/office/2007/relationships/hdphoto" Target="../media/hdphoto1.wdp"/><Relationship Id="rId8" Type="http://schemas.openxmlformats.org/officeDocument/2006/relationships/image" Target="../media/image48.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4.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8" name="TextBox 7"/>
          <p:cNvSpPr txBox="1"/>
          <p:nvPr/>
        </p:nvSpPr>
        <p:spPr>
          <a:xfrm>
            <a:off x="0" y="5661248"/>
            <a:ext cx="9144000" cy="461665"/>
          </a:xfrm>
          <a:prstGeom prst="rect">
            <a:avLst/>
          </a:prstGeom>
          <a:noFill/>
        </p:spPr>
        <p:txBody>
          <a:bodyPr wrap="square" rtlCol="0">
            <a:spAutoFit/>
          </a:bodyPr>
          <a:lstStyle/>
          <a:p>
            <a:pPr algn="ctr"/>
            <a:r>
              <a:rPr lang="en-US" sz="2400" dirty="0" smtClean="0">
                <a:solidFill>
                  <a:schemeClr val="bg1"/>
                </a:solidFill>
                <a:latin typeface="Source Sans Pro"/>
                <a:cs typeface="Source Sans Pro"/>
              </a:rPr>
              <a:t>One</a:t>
            </a:r>
            <a:r>
              <a:rPr lang="en-US" sz="2400" b="1" dirty="0" smtClean="0">
                <a:solidFill>
                  <a:schemeClr val="bg1"/>
                </a:solidFill>
                <a:latin typeface="Source Sans Pro"/>
                <a:cs typeface="Source Sans Pro"/>
              </a:rPr>
              <a:t> Nation</a:t>
            </a:r>
            <a:r>
              <a:rPr lang="en-US" sz="2400" dirty="0" smtClean="0">
                <a:solidFill>
                  <a:schemeClr val="bg1"/>
                </a:solidFill>
                <a:latin typeface="Source Sans Pro"/>
                <a:cs typeface="Source Sans Pro"/>
              </a:rPr>
              <a:t>, One</a:t>
            </a:r>
            <a:r>
              <a:rPr lang="en-US" sz="2400" b="1" dirty="0" smtClean="0">
                <a:solidFill>
                  <a:schemeClr val="bg1"/>
                </a:solidFill>
                <a:latin typeface="Source Sans Pro"/>
                <a:cs typeface="Source Sans Pro"/>
              </a:rPr>
              <a:t> Conversation</a:t>
            </a:r>
            <a:endParaRPr lang="en-US" sz="2400" b="1" dirty="0">
              <a:solidFill>
                <a:schemeClr val="bg1"/>
              </a:solidFill>
              <a:latin typeface="Source Sans Pro"/>
              <a:cs typeface="Source Sans Pro"/>
            </a:endParaRPr>
          </a:p>
        </p:txBody>
      </p:sp>
      <p:pic>
        <p:nvPicPr>
          <p:cNvPr id="2" name="Picture 1" descr="Aweza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215" y="908720"/>
            <a:ext cx="1411538" cy="1107278"/>
          </a:xfrm>
          <a:prstGeom prst="rect">
            <a:avLst/>
          </a:prstGeom>
        </p:spPr>
      </p:pic>
      <p:pic>
        <p:nvPicPr>
          <p:cNvPr id="4" name="Picture 3" descr="Aweza Family_V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03" y="2561999"/>
            <a:ext cx="6608670" cy="2442762"/>
          </a:xfrm>
          <a:prstGeom prst="rect">
            <a:avLst/>
          </a:prstGeom>
        </p:spPr>
      </p:pic>
    </p:spTree>
    <p:extLst>
      <p:ext uri="{BB962C8B-B14F-4D97-AF65-F5344CB8AC3E}">
        <p14:creationId xmlns:p14="http://schemas.microsoft.com/office/powerpoint/2010/main" val="5699389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weza_Wireframe_Mockup_V02-01-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708" y="332656"/>
            <a:ext cx="6431280" cy="5632142"/>
          </a:xfrm>
          <a:prstGeom prst="rect">
            <a:avLst/>
          </a:prstGeom>
        </p:spPr>
      </p:pic>
    </p:spTree>
    <p:extLst>
      <p:ext uri="{BB962C8B-B14F-4D97-AF65-F5344CB8AC3E}">
        <p14:creationId xmlns:p14="http://schemas.microsoft.com/office/powerpoint/2010/main" val="1654603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ABC-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152" y="677192"/>
            <a:ext cx="1607566" cy="651064"/>
          </a:xfrm>
          <a:prstGeom prst="rect">
            <a:avLst/>
          </a:prstGeom>
        </p:spPr>
      </p:pic>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993" y="1837138"/>
            <a:ext cx="1071166" cy="792088"/>
          </a:xfrm>
          <a:prstGeom prst="rect">
            <a:avLst/>
          </a:prstGeom>
        </p:spPr>
      </p:pic>
      <p:pic>
        <p:nvPicPr>
          <p:cNvPr id="5" name="Picture 4" descr="10and5logo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028" y="1848087"/>
            <a:ext cx="1336989" cy="586144"/>
          </a:xfrm>
          <a:prstGeom prst="rect">
            <a:avLst/>
          </a:prstGeom>
        </p:spPr>
      </p:pic>
      <p:pic>
        <p:nvPicPr>
          <p:cNvPr id="6" name="Picture 5" descr="eNCA-channel-logo-long-August-2012-e138201030737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673" y="2893856"/>
            <a:ext cx="1062426" cy="903722"/>
          </a:xfrm>
          <a:prstGeom prst="rect">
            <a:avLst/>
          </a:prstGeom>
        </p:spPr>
      </p:pic>
      <p:pic>
        <p:nvPicPr>
          <p:cNvPr id="7" name="Picture 6" descr="itweb_logo_sm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516" y="4191563"/>
            <a:ext cx="1265195" cy="534436"/>
          </a:xfrm>
          <a:prstGeom prst="rect">
            <a:avLst/>
          </a:prstGeom>
        </p:spPr>
      </p:pic>
      <p:pic>
        <p:nvPicPr>
          <p:cNvPr id="8" name="Picture 7" descr="icon_x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4301" y="4058314"/>
            <a:ext cx="1025332" cy="1025332"/>
          </a:xfrm>
          <a:prstGeom prst="rect">
            <a:avLst/>
          </a:prstGeom>
        </p:spPr>
      </p:pic>
      <p:pic>
        <p:nvPicPr>
          <p:cNvPr id="9" name="Picture 8" descr="VENTUREBURN_HIRES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050" y="964001"/>
            <a:ext cx="1880745" cy="364255"/>
          </a:xfrm>
          <a:prstGeom prst="rect">
            <a:avLst/>
          </a:prstGeom>
        </p:spPr>
      </p:pic>
      <p:pic>
        <p:nvPicPr>
          <p:cNvPr id="10" name="Picture 9" descr="travelstart_blo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918" y="889198"/>
            <a:ext cx="2079889" cy="439058"/>
          </a:xfrm>
          <a:prstGeom prst="rect">
            <a:avLst/>
          </a:prstGeom>
        </p:spPr>
      </p:pic>
      <p:pic>
        <p:nvPicPr>
          <p:cNvPr id="11" name="Picture 10" desc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9562" y="1973336"/>
            <a:ext cx="1635296" cy="335294"/>
          </a:xfrm>
          <a:prstGeom prst="rect">
            <a:avLst/>
          </a:prstGeom>
        </p:spPr>
      </p:pic>
      <p:pic>
        <p:nvPicPr>
          <p:cNvPr id="12" name="Picture 11" descr="TFM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947" y="3130600"/>
            <a:ext cx="1957378" cy="308033"/>
          </a:xfrm>
          <a:prstGeom prst="rect">
            <a:avLst/>
          </a:prstGeom>
        </p:spPr>
      </p:pic>
      <p:pic>
        <p:nvPicPr>
          <p:cNvPr id="13" name="Picture 12" descr="screen-africa.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63698" y="3141549"/>
            <a:ext cx="1764772" cy="385410"/>
          </a:xfrm>
          <a:prstGeom prst="rect">
            <a:avLst/>
          </a:prstGeom>
        </p:spPr>
      </p:pic>
      <p:pic>
        <p:nvPicPr>
          <p:cNvPr id="14" name="Picture 13" descr="nav-logo.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32240" y="5479583"/>
            <a:ext cx="1329615" cy="637856"/>
          </a:xfrm>
          <a:prstGeom prst="rect">
            <a:avLst/>
          </a:prstGeom>
        </p:spPr>
      </p:pic>
      <p:pic>
        <p:nvPicPr>
          <p:cNvPr id="15" name="Picture 14" descr="Blog_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9412" y="5227196"/>
            <a:ext cx="1298255" cy="934039"/>
          </a:xfrm>
          <a:prstGeom prst="rect">
            <a:avLst/>
          </a:prstGeom>
        </p:spPr>
      </p:pic>
      <p:pic>
        <p:nvPicPr>
          <p:cNvPr id="16" name="Picture 15" descr="HowWeMadeItInAfrica_logo.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5463" y="4335654"/>
            <a:ext cx="1422568" cy="501344"/>
          </a:xfrm>
          <a:prstGeom prst="rect">
            <a:avLst/>
          </a:prstGeom>
        </p:spPr>
      </p:pic>
      <p:pic>
        <p:nvPicPr>
          <p:cNvPr id="17" name="Picture 16" descr="masthead_zo_new2014.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1084" y="5473591"/>
            <a:ext cx="1441010" cy="601284"/>
          </a:xfrm>
          <a:prstGeom prst="rect">
            <a:avLst/>
          </a:prstGeom>
        </p:spPr>
      </p:pic>
    </p:spTree>
    <p:extLst>
      <p:ext uri="{BB962C8B-B14F-4D97-AF65-F5344CB8AC3E}">
        <p14:creationId xmlns:p14="http://schemas.microsoft.com/office/powerpoint/2010/main" val="14968635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18841" y="2323093"/>
            <a:ext cx="7494774" cy="2001234"/>
            <a:chOff x="1293959" y="2449957"/>
            <a:chExt cx="6544538" cy="1747505"/>
          </a:xfrm>
        </p:grpSpPr>
        <p:pic>
          <p:nvPicPr>
            <p:cNvPr id="3" name="Picture 2" descr="Logo_Fast Company_V02.jpeg"/>
            <p:cNvPicPr>
              <a:picLocks noChangeAspect="1"/>
            </p:cNvPicPr>
            <p:nvPr/>
          </p:nvPicPr>
          <p:blipFill rotWithShape="1">
            <a:blip r:embed="rId2">
              <a:extLst>
                <a:ext uri="{28A0092B-C50C-407E-A947-70E740481C1C}">
                  <a14:useLocalDpi xmlns:a14="http://schemas.microsoft.com/office/drawing/2010/main" val="0"/>
                </a:ext>
              </a:extLst>
            </a:blip>
            <a:srcRect t="16305" b="16857"/>
            <a:stretch/>
          </p:blipFill>
          <p:spPr>
            <a:xfrm>
              <a:off x="3528035" y="2563879"/>
              <a:ext cx="2178412" cy="1456014"/>
            </a:xfrm>
            <a:prstGeom prst="rect">
              <a:avLst/>
            </a:prstGeom>
          </p:spPr>
        </p:pic>
        <p:pic>
          <p:nvPicPr>
            <p:cNvPr id="4" name="Picture 3" descr="Logo_Nominet Trust_Win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367" y="2524698"/>
              <a:ext cx="1615130" cy="1462348"/>
            </a:xfrm>
            <a:prstGeom prst="rect">
              <a:avLst/>
            </a:prstGeom>
          </p:spPr>
        </p:pic>
        <p:pic>
          <p:nvPicPr>
            <p:cNvPr id="2" name="Picture 1" descr="9mgl6nkgyb-macaron-netexplo-award-winner-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959" y="2449957"/>
              <a:ext cx="1747505" cy="1747505"/>
            </a:xfrm>
            <a:prstGeom prst="rect">
              <a:avLst/>
            </a:prstGeom>
          </p:spPr>
        </p:pic>
      </p:grpSp>
    </p:spTree>
    <p:extLst>
      <p:ext uri="{BB962C8B-B14F-4D97-AF65-F5344CB8AC3E}">
        <p14:creationId xmlns:p14="http://schemas.microsoft.com/office/powerpoint/2010/main" val="2765732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grpSp>
        <p:nvGrpSpPr>
          <p:cNvPr id="9" name="Group 8"/>
          <p:cNvGrpSpPr/>
          <p:nvPr/>
        </p:nvGrpSpPr>
        <p:grpSpPr>
          <a:xfrm>
            <a:off x="2514600" y="836712"/>
            <a:ext cx="3579499" cy="5405124"/>
            <a:chOff x="2514600" y="569686"/>
            <a:chExt cx="3579499" cy="5405124"/>
          </a:xfrm>
        </p:grpSpPr>
        <p:grpSp>
          <p:nvGrpSpPr>
            <p:cNvPr id="3" name="Group 2"/>
            <p:cNvGrpSpPr/>
            <p:nvPr/>
          </p:nvGrpSpPr>
          <p:grpSpPr>
            <a:xfrm>
              <a:off x="3195503" y="893138"/>
              <a:ext cx="2898596" cy="5081672"/>
              <a:chOff x="179512" y="692696"/>
              <a:chExt cx="3550461" cy="6165304"/>
            </a:xfrm>
          </p:grpSpPr>
          <p:pic>
            <p:nvPicPr>
              <p:cNvPr id="4" name="Picture 3" descr="C:\Users\Glenn\Dropbox\Speak Mobile (1)\Clients\Showper\Showper Prototype G.hype\Resources\Mockup.png"/>
              <p:cNvPicPr>
                <a:picLocks noChangeAspect="1" noChangeArrowheads="1"/>
              </p:cNvPicPr>
              <p:nvPr/>
            </p:nvPicPr>
            <p:blipFill>
              <a:blip r:embed="rId2" cstate="print"/>
              <a:srcRect/>
              <a:stretch>
                <a:fillRect/>
              </a:stretch>
            </p:blipFill>
            <p:spPr bwMode="auto">
              <a:xfrm>
                <a:off x="179512" y="692696"/>
                <a:ext cx="3550461" cy="6165304"/>
              </a:xfrm>
              <a:prstGeom prst="rect">
                <a:avLst/>
              </a:prstGeom>
              <a:noFill/>
            </p:spPr>
          </p:pic>
          <p:pic>
            <p:nvPicPr>
              <p:cNvPr id="5" name="Picture 2" descr="C:\Users\Glenn\Dropbox\Speak Mobile (1)\MI\Screen Shot 2014-01-29 at 12.56.33 PM.png"/>
              <p:cNvPicPr>
                <a:picLocks noChangeAspect="1" noChangeArrowheads="1"/>
              </p:cNvPicPr>
              <p:nvPr/>
            </p:nvPicPr>
            <p:blipFill>
              <a:blip r:embed="rId3" cstate="print"/>
              <a:srcRect/>
              <a:stretch>
                <a:fillRect/>
              </a:stretch>
            </p:blipFill>
            <p:spPr bwMode="auto">
              <a:xfrm>
                <a:off x="755576" y="1484785"/>
                <a:ext cx="2305027" cy="4097065"/>
              </a:xfrm>
              <a:prstGeom prst="rect">
                <a:avLst/>
              </a:prstGeom>
              <a:noFill/>
            </p:spPr>
          </p:pic>
        </p:grpSp>
        <p:pic>
          <p:nvPicPr>
            <p:cNvPr id="6" name="Picture 5" descr="IMG_269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802" y="1546006"/>
              <a:ext cx="1889810" cy="3376953"/>
            </a:xfrm>
            <a:prstGeom prst="rect">
              <a:avLst/>
            </a:prstGeom>
          </p:spPr>
        </p:pic>
        <p:pic>
          <p:nvPicPr>
            <p:cNvPr id="8" name="Picture 7" descr="Netexplo bad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569686"/>
              <a:ext cx="1776984" cy="1813560"/>
            </a:xfrm>
            <a:prstGeom prst="rect">
              <a:avLst/>
            </a:prstGeom>
          </p:spPr>
        </p:pic>
      </p:grpSp>
      <p:sp>
        <p:nvSpPr>
          <p:cNvPr id="10" name="TextBox 9"/>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bg1"/>
                </a:solidFill>
                <a:latin typeface="Source Sans Pro"/>
                <a:cs typeface="Source Sans Pro"/>
              </a:rPr>
              <a:t>#</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Nation</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Conversation</a:t>
            </a:r>
            <a:endParaRPr lang="en-US" sz="1200" b="1" dirty="0">
              <a:solidFill>
                <a:schemeClr val="bg1"/>
              </a:solidFill>
              <a:latin typeface="Source Sans Pro"/>
              <a:cs typeface="Source Sans Pro"/>
            </a:endParaRPr>
          </a:p>
        </p:txBody>
      </p:sp>
      <p:pic>
        <p:nvPicPr>
          <p:cNvPr id="11" name="Picture 10" descr="Aweza logo V01 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Tree>
    <p:extLst>
      <p:ext uri="{BB962C8B-B14F-4D97-AF65-F5344CB8AC3E}">
        <p14:creationId xmlns:p14="http://schemas.microsoft.com/office/powerpoint/2010/main" val="40114935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3" name="Group 2"/>
          <p:cNvGrpSpPr/>
          <p:nvPr/>
        </p:nvGrpSpPr>
        <p:grpSpPr>
          <a:xfrm>
            <a:off x="3260280" y="980728"/>
            <a:ext cx="2898596" cy="5081672"/>
            <a:chOff x="179512" y="692696"/>
            <a:chExt cx="3550461" cy="6165304"/>
          </a:xfrm>
        </p:grpSpPr>
        <p:pic>
          <p:nvPicPr>
            <p:cNvPr id="4" name="Picture 3" descr="C:\Users\Glenn\Dropbox\Speak Mobile (1)\Clients\Showper\Showper Prototype G.hype\Resources\Mockup.png"/>
            <p:cNvPicPr>
              <a:picLocks noChangeAspect="1" noChangeArrowheads="1"/>
            </p:cNvPicPr>
            <p:nvPr/>
          </p:nvPicPr>
          <p:blipFill>
            <a:blip r:embed="rId2" cstate="print"/>
            <a:srcRect/>
            <a:stretch>
              <a:fillRect/>
            </a:stretch>
          </p:blipFill>
          <p:spPr bwMode="auto">
            <a:xfrm>
              <a:off x="179512" y="692696"/>
              <a:ext cx="3550461" cy="6165304"/>
            </a:xfrm>
            <a:prstGeom prst="rect">
              <a:avLst/>
            </a:prstGeom>
            <a:noFill/>
          </p:spPr>
        </p:pic>
        <p:pic>
          <p:nvPicPr>
            <p:cNvPr id="5" name="Picture 2" descr="C:\Users\Glenn\Dropbox\Speak Mobile (1)\MI\Screen Shot 2014-01-29 at 12.56.33 PM.png"/>
            <p:cNvPicPr>
              <a:picLocks noChangeAspect="1" noChangeArrowheads="1"/>
            </p:cNvPicPr>
            <p:nvPr/>
          </p:nvPicPr>
          <p:blipFill>
            <a:blip r:embed="rId3" cstate="print"/>
            <a:srcRect/>
            <a:stretch>
              <a:fillRect/>
            </a:stretch>
          </p:blipFill>
          <p:spPr bwMode="auto">
            <a:xfrm>
              <a:off x="755576" y="1484785"/>
              <a:ext cx="2305027" cy="4097065"/>
            </a:xfrm>
            <a:prstGeom prst="rect">
              <a:avLst/>
            </a:prstGeom>
            <a:noFill/>
          </p:spPr>
        </p:pic>
      </p:grpSp>
      <p:grpSp>
        <p:nvGrpSpPr>
          <p:cNvPr id="6" name="Group 5"/>
          <p:cNvGrpSpPr/>
          <p:nvPr/>
        </p:nvGrpSpPr>
        <p:grpSpPr>
          <a:xfrm>
            <a:off x="5762417" y="980728"/>
            <a:ext cx="2898596" cy="5081672"/>
            <a:chOff x="2282541" y="1484784"/>
            <a:chExt cx="2505483" cy="4392488"/>
          </a:xfrm>
        </p:grpSpPr>
        <p:pic>
          <p:nvPicPr>
            <p:cNvPr id="7" name="Picture 3" descr="C:\Users\Glenn\Dropbox\Speak Mobile (1)\Clients\Showper\Showper Prototype G.hype\Resources\Mockup.png"/>
            <p:cNvPicPr>
              <a:picLocks noChangeAspect="1" noChangeArrowheads="1"/>
            </p:cNvPicPr>
            <p:nvPr/>
          </p:nvPicPr>
          <p:blipFill>
            <a:blip r:embed="rId2" cstate="print"/>
            <a:srcRect/>
            <a:stretch>
              <a:fillRect/>
            </a:stretch>
          </p:blipFill>
          <p:spPr bwMode="auto">
            <a:xfrm>
              <a:off x="2282541" y="1484784"/>
              <a:ext cx="2505483" cy="4392488"/>
            </a:xfrm>
            <a:prstGeom prst="rect">
              <a:avLst/>
            </a:prstGeom>
            <a:noFill/>
          </p:spPr>
        </p:pic>
        <p:pic>
          <p:nvPicPr>
            <p:cNvPr id="8" name="Picture 7" descr="Screenshot_2014-02-12-10-27-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8590" y="2060848"/>
              <a:ext cx="1642368" cy="2919765"/>
            </a:xfrm>
            <a:prstGeom prst="rect">
              <a:avLst/>
            </a:prstGeom>
          </p:spPr>
        </p:pic>
      </p:grpSp>
      <p:pic>
        <p:nvPicPr>
          <p:cNvPr id="2" name="Picture 1" descr="Doct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80" y="1833875"/>
            <a:ext cx="3090672" cy="3776472"/>
          </a:xfrm>
          <a:prstGeom prst="rect">
            <a:avLst/>
          </a:prstGeom>
        </p:spPr>
      </p:pic>
    </p:spTree>
    <p:extLst>
      <p:ext uri="{BB962C8B-B14F-4D97-AF65-F5344CB8AC3E}">
        <p14:creationId xmlns:p14="http://schemas.microsoft.com/office/powerpoint/2010/main" val="2009923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descr="South Africa_Black.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62100" y="825500"/>
            <a:ext cx="6004560" cy="5190744"/>
          </a:xfrm>
          <a:prstGeom prst="rect">
            <a:avLst/>
          </a:prstGeom>
        </p:spPr>
      </p:pic>
      <p:sp>
        <p:nvSpPr>
          <p:cNvPr id="238" name="Shape 238"/>
          <p:cNvSpPr/>
          <p:nvPr/>
        </p:nvSpPr>
        <p:spPr>
          <a:xfrm>
            <a:off x="-2109083" y="-2812863"/>
            <a:ext cx="3575875" cy="1005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2800" b="1">
                <a:solidFill>
                  <a:srgbClr val="2D2D2C"/>
                </a:solidFill>
                <a:latin typeface="Source Sans Pro"/>
                <a:ea typeface="Source Sans Pro"/>
                <a:cs typeface="Source Sans Pro"/>
                <a:sym typeface="Source Sans Pro"/>
              </a:defRPr>
            </a:lvl1pPr>
          </a:lstStyle>
          <a:p>
            <a:r>
              <a:t>How is South Africa affected?</a:t>
            </a:r>
          </a:p>
        </p:txBody>
      </p:sp>
      <p:sp>
        <p:nvSpPr>
          <p:cNvPr id="5" name="TextBox 4"/>
          <p:cNvSpPr txBox="1"/>
          <p:nvPr/>
        </p:nvSpPr>
        <p:spPr>
          <a:xfrm>
            <a:off x="0" y="3124968"/>
            <a:ext cx="9144000" cy="523220"/>
          </a:xfrm>
          <a:prstGeom prst="rect">
            <a:avLst/>
          </a:prstGeom>
          <a:noFill/>
        </p:spPr>
        <p:txBody>
          <a:bodyPr wrap="square" rtlCol="0" anchor="ctr" anchorCtr="0">
            <a:spAutoFit/>
          </a:bodyPr>
          <a:lstStyle/>
          <a:p>
            <a:pPr algn="ctr"/>
            <a:r>
              <a:rPr lang="en-US" sz="2800" b="1" dirty="0" smtClean="0">
                <a:solidFill>
                  <a:srgbClr val="FFFFFF"/>
                </a:solidFill>
                <a:latin typeface="Source Sans Pro"/>
                <a:cs typeface="Source Sans Pro"/>
              </a:rPr>
              <a:t>Poor education system = mass youth unemployment</a:t>
            </a:r>
            <a:endParaRPr lang="en-US" sz="2800" b="1" dirty="0">
              <a:solidFill>
                <a:srgbClr val="FFFFFF"/>
              </a:solidFill>
              <a:latin typeface="Source Sans Pro"/>
              <a:cs typeface="Source Sans Pro"/>
            </a:endParaRPr>
          </a:p>
        </p:txBody>
      </p:sp>
      <p:sp>
        <p:nvSpPr>
          <p:cNvPr id="4" name="Rectangle 3"/>
          <p:cNvSpPr/>
          <p:nvPr/>
        </p:nvSpPr>
        <p:spPr>
          <a:xfrm>
            <a:off x="2645673" y="3562357"/>
            <a:ext cx="2539765" cy="1569660"/>
          </a:xfrm>
          <a:prstGeom prst="rect">
            <a:avLst/>
          </a:prstGeom>
        </p:spPr>
        <p:txBody>
          <a:bodyPr wrap="none">
            <a:spAutoFit/>
          </a:bodyPr>
          <a:lstStyle/>
          <a:p>
            <a:r>
              <a:rPr lang="en-US" sz="9600" b="1" dirty="0" smtClean="0">
                <a:solidFill>
                  <a:schemeClr val="tx1">
                    <a:alpha val="23000"/>
                  </a:schemeClr>
                </a:solidFill>
                <a:latin typeface="Source Sans Pro"/>
                <a:cs typeface="Source Sans Pro"/>
              </a:rPr>
              <a:t>63%</a:t>
            </a:r>
            <a:endParaRPr lang="en-US" sz="9600" dirty="0">
              <a:solidFill>
                <a:schemeClr val="tx1">
                  <a:alpha val="23000"/>
                </a:schemeClr>
              </a:solidFill>
            </a:endParaRPr>
          </a:p>
        </p:txBody>
      </p:sp>
      <p:sp>
        <p:nvSpPr>
          <p:cNvPr id="7" name="Rectangle 6"/>
          <p:cNvSpPr/>
          <p:nvPr/>
        </p:nvSpPr>
        <p:spPr>
          <a:xfrm>
            <a:off x="3586383" y="4947351"/>
            <a:ext cx="1830809" cy="307777"/>
          </a:xfrm>
          <a:prstGeom prst="rect">
            <a:avLst/>
          </a:prstGeom>
          <a:noFill/>
        </p:spPr>
        <p:txBody>
          <a:bodyPr wrap="none">
            <a:spAutoFit/>
          </a:bodyPr>
          <a:lstStyle/>
          <a:p>
            <a:r>
              <a:rPr lang="en-US" sz="1400" dirty="0" smtClean="0">
                <a:solidFill>
                  <a:srgbClr val="3C3C3B">
                    <a:alpha val="48000"/>
                  </a:srgbClr>
                </a:solidFill>
                <a:latin typeface="Source Sans Pro"/>
                <a:cs typeface="Source Sans Pro"/>
              </a:rPr>
              <a:t>- The Economist, 2016</a:t>
            </a:r>
            <a:endParaRPr lang="en-US" sz="1400" dirty="0">
              <a:solidFill>
                <a:srgbClr val="3C3C3B">
                  <a:alpha val="48000"/>
                </a:srgbClr>
              </a:solidFill>
            </a:endParaRPr>
          </a:p>
        </p:txBody>
      </p:sp>
    </p:spTree>
    <p:extLst>
      <p:ext uri="{BB962C8B-B14F-4D97-AF65-F5344CB8AC3E}">
        <p14:creationId xmlns:p14="http://schemas.microsoft.com/office/powerpoint/2010/main" val="25651129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8" name="Picture 7" descr="South Africa_Black.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62100" y="825500"/>
            <a:ext cx="6004560" cy="5190744"/>
          </a:xfrm>
          <a:prstGeom prst="rect">
            <a:avLst/>
          </a:prstGeom>
        </p:spPr>
      </p:pic>
      <p:sp>
        <p:nvSpPr>
          <p:cNvPr id="238" name="Shape 238"/>
          <p:cNvSpPr/>
          <p:nvPr/>
        </p:nvSpPr>
        <p:spPr>
          <a:xfrm>
            <a:off x="-2109083" y="-2812863"/>
            <a:ext cx="3575875" cy="1005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2800" b="1">
                <a:solidFill>
                  <a:srgbClr val="2D2D2C"/>
                </a:solidFill>
                <a:latin typeface="Source Sans Pro"/>
                <a:ea typeface="Source Sans Pro"/>
                <a:cs typeface="Source Sans Pro"/>
                <a:sym typeface="Source Sans Pro"/>
              </a:defRPr>
            </a:lvl1pPr>
          </a:lstStyle>
          <a:p>
            <a:r>
              <a:t>How is South Africa affected?</a:t>
            </a:r>
          </a:p>
        </p:txBody>
      </p:sp>
      <p:sp>
        <p:nvSpPr>
          <p:cNvPr id="5" name="TextBox 4"/>
          <p:cNvSpPr txBox="1"/>
          <p:nvPr/>
        </p:nvSpPr>
        <p:spPr>
          <a:xfrm>
            <a:off x="0" y="3124968"/>
            <a:ext cx="9144000" cy="523220"/>
          </a:xfrm>
          <a:prstGeom prst="rect">
            <a:avLst/>
          </a:prstGeom>
          <a:noFill/>
        </p:spPr>
        <p:txBody>
          <a:bodyPr wrap="square" rtlCol="0" anchor="ctr" anchorCtr="0">
            <a:spAutoFit/>
          </a:bodyPr>
          <a:lstStyle/>
          <a:p>
            <a:pPr algn="ctr"/>
            <a:r>
              <a:rPr lang="en-US" sz="2800" b="1" dirty="0" smtClean="0">
                <a:solidFill>
                  <a:srgbClr val="FFFFFF"/>
                </a:solidFill>
                <a:latin typeface="Source Sans Pro"/>
                <a:cs typeface="Source Sans Pro"/>
              </a:rPr>
              <a:t>(CRIME) + (lack of professionals) = </a:t>
            </a:r>
            <a:r>
              <a:rPr lang="en-US" sz="2800" b="1" dirty="0" smtClean="0">
                <a:solidFill>
                  <a:srgbClr val="FFFFFF"/>
                </a:solidFill>
                <a:latin typeface="Source Sans Pro"/>
                <a:cs typeface="Source Sans Pro"/>
              </a:rPr>
              <a:t>struggling </a:t>
            </a:r>
            <a:r>
              <a:rPr lang="en-US" sz="2800" b="1" dirty="0" smtClean="0">
                <a:solidFill>
                  <a:srgbClr val="FFFFFF"/>
                </a:solidFill>
                <a:latin typeface="Source Sans Pro"/>
                <a:cs typeface="Source Sans Pro"/>
              </a:rPr>
              <a:t>economy</a:t>
            </a:r>
            <a:endParaRPr lang="en-US" sz="2800" b="1" dirty="0">
              <a:solidFill>
                <a:srgbClr val="FFFFFF"/>
              </a:solidFill>
              <a:latin typeface="Source Sans Pro"/>
              <a:cs typeface="Source Sans Pro"/>
            </a:endParaRPr>
          </a:p>
        </p:txBody>
      </p:sp>
      <p:sp>
        <p:nvSpPr>
          <p:cNvPr id="6" name="TextBox 5"/>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bg1"/>
                </a:solidFill>
                <a:latin typeface="Source Sans Pro"/>
                <a:cs typeface="Source Sans Pro"/>
              </a:rPr>
              <a:t>#</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Nation</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Conversation</a:t>
            </a:r>
            <a:endParaRPr lang="en-US" sz="1200" b="1" dirty="0">
              <a:solidFill>
                <a:schemeClr val="bg1"/>
              </a:solidFill>
              <a:latin typeface="Source Sans Pro"/>
              <a:cs typeface="Source Sans Pro"/>
            </a:endParaRPr>
          </a:p>
        </p:txBody>
      </p:sp>
      <p:pic>
        <p:nvPicPr>
          <p:cNvPr id="7" name="Picture 6" descr="Aweza logo V01 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Tree>
    <p:extLst>
      <p:ext uri="{BB962C8B-B14F-4D97-AF65-F5344CB8AC3E}">
        <p14:creationId xmlns:p14="http://schemas.microsoft.com/office/powerpoint/2010/main" val="30251952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49372" y="2835383"/>
            <a:ext cx="2560696" cy="577093"/>
          </a:xfrm>
          <a:prstGeom prst="rect">
            <a:avLst/>
          </a:prstGeom>
        </p:spPr>
      </p:pic>
      <p:pic>
        <p:nvPicPr>
          <p:cNvPr id="2" name="Picture 1"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971" y="3660414"/>
            <a:ext cx="2168325" cy="488666"/>
          </a:xfrm>
          <a:prstGeom prst="rect">
            <a:avLst/>
          </a:prstGeom>
        </p:spPr>
      </p:pic>
      <p:sp>
        <p:nvSpPr>
          <p:cNvPr id="4" name="TextBox 3"/>
          <p:cNvSpPr txBox="1"/>
          <p:nvPr/>
        </p:nvSpPr>
        <p:spPr>
          <a:xfrm>
            <a:off x="1449084" y="764704"/>
            <a:ext cx="6245832" cy="769441"/>
          </a:xfrm>
          <a:prstGeom prst="rect">
            <a:avLst/>
          </a:prstGeom>
          <a:noFill/>
        </p:spPr>
        <p:txBody>
          <a:bodyPr wrap="square" rtlCol="0" anchor="ctr" anchorCtr="0">
            <a:spAutoFit/>
          </a:bodyPr>
          <a:lstStyle/>
          <a:p>
            <a:pPr algn="ctr"/>
            <a:r>
              <a:rPr lang="en-US" sz="4400" b="1" dirty="0" smtClean="0">
                <a:solidFill>
                  <a:schemeClr val="accent4">
                    <a:lumMod val="75000"/>
                  </a:schemeClr>
                </a:solidFill>
                <a:latin typeface="Source Sans Pro"/>
                <a:cs typeface="Source Sans Pro"/>
              </a:rPr>
              <a:t>Meet </a:t>
            </a:r>
            <a:r>
              <a:rPr lang="en-US" sz="4400" b="1" dirty="0" err="1" smtClean="0">
                <a:solidFill>
                  <a:schemeClr val="accent4">
                    <a:lumMod val="75000"/>
                  </a:schemeClr>
                </a:solidFill>
                <a:latin typeface="Source Sans Pro"/>
                <a:cs typeface="Source Sans Pro"/>
              </a:rPr>
              <a:t>Thandi</a:t>
            </a:r>
            <a:endParaRPr lang="en-US" sz="4400" b="1" dirty="0">
              <a:solidFill>
                <a:schemeClr val="accent4">
                  <a:lumMod val="75000"/>
                </a:schemeClr>
              </a:solidFill>
              <a:latin typeface="Source Sans Pro"/>
              <a:cs typeface="Source Sans Pro"/>
            </a:endParaRPr>
          </a:p>
        </p:txBody>
      </p:sp>
      <p:pic>
        <p:nvPicPr>
          <p:cNvPr id="6" name="Picture 5" descr="Thandi_Backgrou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49080"/>
            <a:ext cx="9144000" cy="2714625"/>
          </a:xfrm>
          <a:prstGeom prst="rect">
            <a:avLst/>
          </a:prstGeom>
        </p:spPr>
      </p:pic>
      <p:pic>
        <p:nvPicPr>
          <p:cNvPr id="8" name="Picture 7" descr="Aweza logo V01 black.png"/>
          <p:cNvPicPr>
            <a:picLocks noChangeAspect="1"/>
          </p:cNvPicPr>
          <p:nvPr/>
        </p:nvPicPr>
        <p:blipFill>
          <a:blip r:embed="rId5">
            <a:grayscl/>
            <a:extLst>
              <a:ext uri="{BEBA8EAE-BF5A-486C-A8C5-ECC9F3942E4B}">
                <a14:imgProps xmlns:a14="http://schemas.microsoft.com/office/drawing/2010/main">
                  <a14:imgLayer r:embed="rId6">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9" name="TextBox 8"/>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pic>
        <p:nvPicPr>
          <p:cNvPr id="10" name="Picture 9" descr="Thand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3715" y="2112107"/>
            <a:ext cx="2453640" cy="3438144"/>
          </a:xfrm>
          <a:prstGeom prst="rect">
            <a:avLst/>
          </a:prstGeom>
        </p:spPr>
      </p:pic>
    </p:spTree>
    <p:extLst>
      <p:ext uri="{BB962C8B-B14F-4D97-AF65-F5344CB8AC3E}">
        <p14:creationId xmlns:p14="http://schemas.microsoft.com/office/powerpoint/2010/main" val="9249855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 name="Picture 9"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98146" y="3265327"/>
            <a:ext cx="2560696" cy="577093"/>
          </a:xfrm>
          <a:prstGeom prst="rect">
            <a:avLst/>
          </a:prstGeom>
        </p:spPr>
      </p:pic>
      <p:pic>
        <p:nvPicPr>
          <p:cNvPr id="11" name="Picture 10"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87" y="2219614"/>
            <a:ext cx="2168325" cy="488666"/>
          </a:xfrm>
          <a:prstGeom prst="rect">
            <a:avLst/>
          </a:prstGeom>
        </p:spPr>
      </p:pic>
      <p:pic>
        <p:nvPicPr>
          <p:cNvPr id="4" name="Picture 3" descr="Thandi_Background_V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5184"/>
            <a:ext cx="9144000" cy="1872092"/>
          </a:xfrm>
          <a:prstGeom prst="rect">
            <a:avLst/>
          </a:prstGeom>
        </p:spPr>
      </p:pic>
      <p:pic>
        <p:nvPicPr>
          <p:cNvPr id="6" name="Picture 5" descr="Aweza logo V01 black.png"/>
          <p:cNvPicPr>
            <a:picLocks noChangeAspect="1"/>
          </p:cNvPicPr>
          <p:nvPr/>
        </p:nvPicPr>
        <p:blipFill>
          <a:blip r:embed="rId5">
            <a:grayscl/>
            <a:extLst>
              <a:ext uri="{BEBA8EAE-BF5A-486C-A8C5-ECC9F3942E4B}">
                <a14:imgProps xmlns:a14="http://schemas.microsoft.com/office/drawing/2010/main">
                  <a14:imgLayer r:embed="rId6">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7" name="TextBox 6"/>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pic>
        <p:nvPicPr>
          <p:cNvPr id="9" name="Picture 8" descr="Thand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618" y="3842420"/>
            <a:ext cx="1492920" cy="2091943"/>
          </a:xfrm>
          <a:prstGeom prst="rect">
            <a:avLst/>
          </a:prstGeom>
        </p:spPr>
      </p:pic>
      <p:sp>
        <p:nvSpPr>
          <p:cNvPr id="12" name="Rounded Rectangle 11"/>
          <p:cNvSpPr/>
          <p:nvPr/>
        </p:nvSpPr>
        <p:spPr>
          <a:xfrm>
            <a:off x="2680566" y="1124744"/>
            <a:ext cx="3763302" cy="3334674"/>
          </a:xfrm>
          <a:prstGeom prst="roundRect">
            <a:avLst>
              <a:gd name="adj" fmla="val 290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0" y="688495"/>
            <a:ext cx="9144000" cy="338554"/>
          </a:xfrm>
          <a:prstGeom prst="rect">
            <a:avLst/>
          </a:prstGeom>
          <a:noFill/>
        </p:spPr>
        <p:txBody>
          <a:bodyPr wrap="square" rtlCol="0" anchor="ctr" anchorCtr="0">
            <a:spAutoFit/>
          </a:bodyPr>
          <a:lstStyle/>
          <a:p>
            <a:pPr algn="ctr"/>
            <a:r>
              <a:rPr lang="en-US" sz="1600" b="1" dirty="0" smtClean="0">
                <a:solidFill>
                  <a:srgbClr val="FFFFFF"/>
                </a:solidFill>
                <a:latin typeface="Source Sans Pro"/>
                <a:cs typeface="Source Sans Pro"/>
              </a:rPr>
              <a:t>Mathematics average percentage marks</a:t>
            </a:r>
            <a:endParaRPr lang="en-US" sz="1600" b="1" dirty="0">
              <a:solidFill>
                <a:srgbClr val="FFFFFF"/>
              </a:solidFill>
              <a:latin typeface="Source Sans Pro"/>
              <a:cs typeface="Source Sans Pro"/>
            </a:endParaRPr>
          </a:p>
        </p:txBody>
      </p:sp>
      <p:pic>
        <p:nvPicPr>
          <p:cNvPr id="15" name="Picture 14" descr="Thandi_Graph_01_V0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429" y="1605284"/>
            <a:ext cx="2858753" cy="2588457"/>
          </a:xfrm>
          <a:prstGeom prst="rect">
            <a:avLst/>
          </a:prstGeom>
        </p:spPr>
      </p:pic>
    </p:spTree>
    <p:extLst>
      <p:ext uri="{BB962C8B-B14F-4D97-AF65-F5344CB8AC3E}">
        <p14:creationId xmlns:p14="http://schemas.microsoft.com/office/powerpoint/2010/main" val="40868441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rners_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778000"/>
            <a:ext cx="4946904" cy="3282696"/>
          </a:xfrm>
          <a:prstGeom prst="rect">
            <a:avLst/>
          </a:prstGeom>
        </p:spPr>
      </p:pic>
    </p:spTree>
    <p:extLst>
      <p:ext uri="{BB962C8B-B14F-4D97-AF65-F5344CB8AC3E}">
        <p14:creationId xmlns:p14="http://schemas.microsoft.com/office/powerpoint/2010/main" val="1870608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449084" y="2723900"/>
            <a:ext cx="6245832" cy="1384995"/>
          </a:xfrm>
          <a:prstGeom prst="rect">
            <a:avLst/>
          </a:prstGeom>
          <a:noFill/>
        </p:spPr>
        <p:txBody>
          <a:bodyPr wrap="square" rtlCol="0" anchor="ctr" anchorCtr="0">
            <a:spAutoFit/>
          </a:bodyPr>
          <a:lstStyle/>
          <a:p>
            <a:pPr algn="ctr"/>
            <a:r>
              <a:rPr lang="en-US" sz="2800" b="1" dirty="0" smtClean="0">
                <a:solidFill>
                  <a:schemeClr val="accent2">
                    <a:lumMod val="75000"/>
                  </a:schemeClr>
                </a:solidFill>
                <a:latin typeface="Source Sans Pro"/>
                <a:cs typeface="Source Sans Pro"/>
              </a:rPr>
              <a:t>Bonjour! </a:t>
            </a:r>
            <a:r>
              <a:rPr lang="en-US" sz="2800" b="1" dirty="0" err="1" smtClean="0">
                <a:solidFill>
                  <a:schemeClr val="bg1"/>
                </a:solidFill>
                <a:latin typeface="Source Sans Pro"/>
                <a:cs typeface="Source Sans Pro"/>
              </a:rPr>
              <a:t>Sanibonani</a:t>
            </a:r>
            <a:r>
              <a:rPr lang="en-US" sz="2800" b="1" dirty="0" smtClean="0">
                <a:solidFill>
                  <a:schemeClr val="bg1"/>
                </a:solidFill>
                <a:latin typeface="Source Sans Pro"/>
                <a:cs typeface="Source Sans Pro"/>
              </a:rPr>
              <a:t>! </a:t>
            </a:r>
            <a:r>
              <a:rPr lang="en-US" sz="2800" dirty="0" err="1" smtClean="0">
                <a:solidFill>
                  <a:schemeClr val="bg1"/>
                </a:solidFill>
                <a:latin typeface="Source Sans Pro"/>
                <a:cs typeface="Source Sans Pro"/>
              </a:rPr>
              <a:t>Molweni</a:t>
            </a:r>
            <a:r>
              <a:rPr lang="en-US" sz="2800" dirty="0" smtClean="0">
                <a:solidFill>
                  <a:schemeClr val="bg1"/>
                </a:solidFill>
                <a:latin typeface="Source Sans Pro"/>
                <a:cs typeface="Source Sans Pro"/>
              </a:rPr>
              <a:t>! </a:t>
            </a:r>
            <a:r>
              <a:rPr lang="en-US" sz="2800" b="1" dirty="0" err="1" smtClean="0">
                <a:solidFill>
                  <a:schemeClr val="bg1"/>
                </a:solidFill>
                <a:latin typeface="Source Sans Pro"/>
                <a:cs typeface="Source Sans Pro"/>
              </a:rPr>
              <a:t>Ndaa</a:t>
            </a:r>
            <a:r>
              <a:rPr lang="en-US" sz="2800" b="1" dirty="0" smtClean="0">
                <a:solidFill>
                  <a:schemeClr val="bg1"/>
                </a:solidFill>
                <a:latin typeface="Source Sans Pro"/>
                <a:cs typeface="Source Sans Pro"/>
              </a:rPr>
              <a:t>! </a:t>
            </a:r>
            <a:r>
              <a:rPr lang="en-US" sz="2800" dirty="0" err="1" smtClean="0">
                <a:solidFill>
                  <a:schemeClr val="bg1"/>
                </a:solidFill>
                <a:latin typeface="Source Sans Pro"/>
                <a:cs typeface="Source Sans Pro"/>
              </a:rPr>
              <a:t>Dumelang</a:t>
            </a:r>
            <a:r>
              <a:rPr lang="en-US" sz="2800" dirty="0" smtClean="0">
                <a:solidFill>
                  <a:schemeClr val="bg1"/>
                </a:solidFill>
                <a:latin typeface="Source Sans Pro"/>
                <a:cs typeface="Source Sans Pro"/>
              </a:rPr>
              <a:t>! </a:t>
            </a:r>
            <a:r>
              <a:rPr lang="en-US" sz="2800" b="1" dirty="0" err="1" smtClean="0">
                <a:solidFill>
                  <a:schemeClr val="bg1"/>
                </a:solidFill>
                <a:latin typeface="Source Sans Pro"/>
                <a:cs typeface="Source Sans Pro"/>
              </a:rPr>
              <a:t>Ahee</a:t>
            </a:r>
            <a:r>
              <a:rPr lang="en-US" sz="2800" b="1" dirty="0" smtClean="0">
                <a:solidFill>
                  <a:schemeClr val="bg1"/>
                </a:solidFill>
                <a:latin typeface="Source Sans Pro"/>
                <a:cs typeface="Source Sans Pro"/>
              </a:rPr>
              <a:t>! </a:t>
            </a:r>
            <a:r>
              <a:rPr lang="en-US" sz="2800" dirty="0" err="1" smtClean="0">
                <a:solidFill>
                  <a:schemeClr val="bg1"/>
                </a:solidFill>
                <a:latin typeface="Source Sans Pro"/>
                <a:cs typeface="Source Sans Pro"/>
              </a:rPr>
              <a:t>Lothjani</a:t>
            </a:r>
            <a:r>
              <a:rPr lang="en-US" sz="2800" dirty="0" smtClean="0">
                <a:solidFill>
                  <a:schemeClr val="bg1"/>
                </a:solidFill>
                <a:latin typeface="Source Sans Pro"/>
                <a:cs typeface="Source Sans Pro"/>
              </a:rPr>
              <a:t>! </a:t>
            </a:r>
            <a:r>
              <a:rPr lang="en-US" sz="2800" b="1" dirty="0" smtClean="0">
                <a:solidFill>
                  <a:schemeClr val="bg1"/>
                </a:solidFill>
                <a:latin typeface="Source Sans Pro"/>
                <a:cs typeface="Source Sans Pro"/>
              </a:rPr>
              <a:t>Hello! </a:t>
            </a:r>
            <a:r>
              <a:rPr lang="en-US" sz="2800" dirty="0" err="1" smtClean="0">
                <a:solidFill>
                  <a:schemeClr val="bg1"/>
                </a:solidFill>
                <a:latin typeface="Source Sans Pro"/>
                <a:cs typeface="Source Sans Pro"/>
              </a:rPr>
              <a:t>Dagsê</a:t>
            </a:r>
            <a:r>
              <a:rPr lang="en-US" sz="2800" dirty="0" smtClean="0">
                <a:solidFill>
                  <a:schemeClr val="bg1"/>
                </a:solidFill>
                <a:latin typeface="Source Sans Pro"/>
                <a:cs typeface="Source Sans Pro"/>
              </a:rPr>
              <a:t>! </a:t>
            </a:r>
            <a:endParaRPr lang="en-US" sz="2800" b="1" dirty="0">
              <a:solidFill>
                <a:schemeClr val="bg1"/>
              </a:solidFill>
              <a:latin typeface="Source Sans Pro"/>
              <a:cs typeface="Source Sans Pro"/>
            </a:endParaRPr>
          </a:p>
        </p:txBody>
      </p:sp>
    </p:spTree>
    <p:extLst>
      <p:ext uri="{BB962C8B-B14F-4D97-AF65-F5344CB8AC3E}">
        <p14:creationId xmlns:p14="http://schemas.microsoft.com/office/powerpoint/2010/main" val="39584786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rners_50%_V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778000"/>
            <a:ext cx="4946904" cy="3282696"/>
          </a:xfrm>
          <a:prstGeom prst="rect">
            <a:avLst/>
          </a:prstGeom>
        </p:spPr>
      </p:pic>
    </p:spTree>
    <p:extLst>
      <p:ext uri="{BB962C8B-B14F-4D97-AF65-F5344CB8AC3E}">
        <p14:creationId xmlns:p14="http://schemas.microsoft.com/office/powerpoint/2010/main" val="1955812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ers_28: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778000"/>
            <a:ext cx="4946904" cy="3282696"/>
          </a:xfrm>
          <a:prstGeom prst="rect">
            <a:avLst/>
          </a:prstGeom>
        </p:spPr>
      </p:pic>
    </p:spTree>
    <p:extLst>
      <p:ext uri="{BB962C8B-B14F-4D97-AF65-F5344CB8AC3E}">
        <p14:creationId xmlns:p14="http://schemas.microsoft.com/office/powerpoint/2010/main" val="30982844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ers_28:14%_Thandi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778000"/>
            <a:ext cx="4946904" cy="3282696"/>
          </a:xfrm>
          <a:prstGeom prst="rect">
            <a:avLst/>
          </a:prstGeom>
        </p:spPr>
      </p:pic>
    </p:spTree>
    <p:extLst>
      <p:ext uri="{BB962C8B-B14F-4D97-AF65-F5344CB8AC3E}">
        <p14:creationId xmlns:p14="http://schemas.microsoft.com/office/powerpoint/2010/main" val="40988937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rners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778000"/>
            <a:ext cx="4946904" cy="3282696"/>
          </a:xfrm>
          <a:prstGeom prst="rect">
            <a:avLst/>
          </a:prstGeom>
        </p:spPr>
      </p:pic>
    </p:spTree>
    <p:extLst>
      <p:ext uri="{BB962C8B-B14F-4D97-AF65-F5344CB8AC3E}">
        <p14:creationId xmlns:p14="http://schemas.microsoft.com/office/powerpoint/2010/main" val="37312463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bg1"/>
                </a:solidFill>
                <a:latin typeface="Source Sans Pro"/>
                <a:cs typeface="Source Sans Pro"/>
              </a:rPr>
              <a:t>#</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Nation</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Conversation</a:t>
            </a:r>
            <a:endParaRPr lang="en-US" sz="1200" b="1" dirty="0">
              <a:solidFill>
                <a:schemeClr val="bg1"/>
              </a:solidFill>
              <a:latin typeface="Source Sans Pro"/>
              <a:cs typeface="Source Sans Pro"/>
            </a:endParaRPr>
          </a:p>
        </p:txBody>
      </p:sp>
      <p:pic>
        <p:nvPicPr>
          <p:cNvPr id="3" name="Picture 2" descr="Aweza logo V01 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pic>
        <p:nvPicPr>
          <p:cNvPr id="4" name="Picture 3" descr="Education diagr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2463800"/>
            <a:ext cx="8409432" cy="1914144"/>
          </a:xfrm>
          <a:prstGeom prst="rect">
            <a:avLst/>
          </a:prstGeom>
        </p:spPr>
      </p:pic>
      <p:sp>
        <p:nvSpPr>
          <p:cNvPr id="11" name="TextBox 10"/>
          <p:cNvSpPr txBox="1"/>
          <p:nvPr/>
        </p:nvSpPr>
        <p:spPr>
          <a:xfrm>
            <a:off x="1449084" y="415697"/>
            <a:ext cx="6245832" cy="1077218"/>
          </a:xfrm>
          <a:prstGeom prst="rect">
            <a:avLst/>
          </a:prstGeom>
          <a:noFill/>
        </p:spPr>
        <p:txBody>
          <a:bodyPr wrap="square" rtlCol="0" anchor="ctr" anchorCtr="0">
            <a:spAutoFit/>
          </a:bodyPr>
          <a:lstStyle/>
          <a:p>
            <a:pPr algn="ctr"/>
            <a:r>
              <a:rPr lang="en-US" sz="4000" b="1" dirty="0" smtClean="0">
                <a:solidFill>
                  <a:schemeClr val="bg1"/>
                </a:solidFill>
                <a:latin typeface="Source Sans Pro"/>
                <a:cs typeface="Source Sans Pro"/>
              </a:rPr>
              <a:t>Driving </a:t>
            </a:r>
            <a:r>
              <a:rPr lang="en-US" sz="4000" b="1" dirty="0" smtClean="0">
                <a:solidFill>
                  <a:schemeClr val="bg1"/>
                </a:solidFill>
                <a:latin typeface="Source Sans Pro"/>
                <a:cs typeface="Source Sans Pro"/>
              </a:rPr>
              <a:t>forces</a:t>
            </a:r>
            <a:endParaRPr lang="en-US" sz="4000" b="1" dirty="0" smtClean="0">
              <a:solidFill>
                <a:schemeClr val="bg1"/>
              </a:solidFill>
              <a:latin typeface="Source Sans Pro"/>
              <a:cs typeface="Source Sans Pro"/>
            </a:endParaRPr>
          </a:p>
          <a:p>
            <a:pPr algn="ctr"/>
            <a:r>
              <a:rPr lang="en-US" sz="2400" dirty="0" smtClean="0">
                <a:solidFill>
                  <a:schemeClr val="bg1"/>
                </a:solidFill>
                <a:latin typeface="Source Sans Pro"/>
                <a:cs typeface="Source Sans Pro"/>
              </a:rPr>
              <a:t>behind social &amp; economic failure</a:t>
            </a:r>
            <a:endParaRPr lang="en-US" sz="2400" dirty="0">
              <a:solidFill>
                <a:schemeClr val="bg1"/>
              </a:solidFill>
              <a:latin typeface="Source Sans Pro"/>
              <a:cs typeface="Source Sans Pro"/>
            </a:endParaRPr>
          </a:p>
        </p:txBody>
      </p:sp>
      <p:sp>
        <p:nvSpPr>
          <p:cNvPr id="13" name="Rectangle 12"/>
          <p:cNvSpPr/>
          <p:nvPr/>
        </p:nvSpPr>
        <p:spPr>
          <a:xfrm>
            <a:off x="589430" y="4593401"/>
            <a:ext cx="1544012" cy="338554"/>
          </a:xfrm>
          <a:prstGeom prst="rect">
            <a:avLst/>
          </a:prstGeom>
        </p:spPr>
        <p:txBody>
          <a:bodyPr wrap="none">
            <a:spAutoFit/>
          </a:bodyPr>
          <a:lstStyle/>
          <a:p>
            <a:pPr algn="ctr"/>
            <a:r>
              <a:rPr lang="en-US" sz="1600" dirty="0" smtClean="0">
                <a:solidFill>
                  <a:schemeClr val="bg1"/>
                </a:solidFill>
                <a:latin typeface="Source Sans Pro"/>
                <a:cs typeface="Source Sans Pro"/>
              </a:rPr>
              <a:t>Poor </a:t>
            </a:r>
            <a:r>
              <a:rPr lang="en-US" sz="1600" b="1" dirty="0" smtClean="0">
                <a:solidFill>
                  <a:schemeClr val="bg1"/>
                </a:solidFill>
                <a:latin typeface="Source Sans Pro"/>
                <a:cs typeface="Source Sans Pro"/>
              </a:rPr>
              <a:t>numeracy</a:t>
            </a:r>
            <a:endParaRPr lang="en-US" sz="1600" b="1" dirty="0">
              <a:solidFill>
                <a:schemeClr val="bg1"/>
              </a:solidFill>
              <a:latin typeface="Source Sans Pro"/>
              <a:cs typeface="Source Sans Pro"/>
            </a:endParaRPr>
          </a:p>
        </p:txBody>
      </p:sp>
      <p:sp>
        <p:nvSpPr>
          <p:cNvPr id="14" name="Rectangle 13"/>
          <p:cNvSpPr/>
          <p:nvPr/>
        </p:nvSpPr>
        <p:spPr>
          <a:xfrm>
            <a:off x="2837511" y="4593401"/>
            <a:ext cx="1326004" cy="338554"/>
          </a:xfrm>
          <a:prstGeom prst="rect">
            <a:avLst/>
          </a:prstGeom>
        </p:spPr>
        <p:txBody>
          <a:bodyPr wrap="none">
            <a:spAutoFit/>
          </a:bodyPr>
          <a:lstStyle/>
          <a:p>
            <a:pPr algn="ctr"/>
            <a:r>
              <a:rPr lang="en-US" sz="1600" dirty="0" smtClean="0">
                <a:solidFill>
                  <a:schemeClr val="bg1"/>
                </a:solidFill>
                <a:latin typeface="Source Sans Pro"/>
                <a:cs typeface="Source Sans Pro"/>
              </a:rPr>
              <a:t>Poor </a:t>
            </a:r>
            <a:r>
              <a:rPr lang="en-US" sz="1600" b="1" dirty="0" smtClean="0">
                <a:solidFill>
                  <a:schemeClr val="bg1"/>
                </a:solidFill>
                <a:latin typeface="Source Sans Pro"/>
                <a:cs typeface="Source Sans Pro"/>
              </a:rPr>
              <a:t>literacy</a:t>
            </a:r>
            <a:endParaRPr lang="en-US" sz="1600" b="1" dirty="0">
              <a:solidFill>
                <a:schemeClr val="bg1"/>
              </a:solidFill>
              <a:latin typeface="Source Sans Pro"/>
              <a:cs typeface="Source Sans Pro"/>
            </a:endParaRPr>
          </a:p>
        </p:txBody>
      </p:sp>
      <p:sp>
        <p:nvSpPr>
          <p:cNvPr id="15" name="Rectangle 14"/>
          <p:cNvSpPr/>
          <p:nvPr/>
        </p:nvSpPr>
        <p:spPr>
          <a:xfrm>
            <a:off x="4993000" y="4593401"/>
            <a:ext cx="1382310" cy="338554"/>
          </a:xfrm>
          <a:prstGeom prst="rect">
            <a:avLst/>
          </a:prstGeom>
        </p:spPr>
        <p:txBody>
          <a:bodyPr wrap="none">
            <a:spAutoFit/>
          </a:bodyPr>
          <a:lstStyle/>
          <a:p>
            <a:pPr algn="ctr"/>
            <a:r>
              <a:rPr lang="en-US" sz="1600" dirty="0" smtClean="0">
                <a:solidFill>
                  <a:schemeClr val="bg1"/>
                </a:solidFill>
                <a:latin typeface="Source Sans Pro"/>
                <a:cs typeface="Source Sans Pro"/>
              </a:rPr>
              <a:t>No </a:t>
            </a:r>
            <a:r>
              <a:rPr lang="en-US" sz="1600" b="1" dirty="0" smtClean="0">
                <a:solidFill>
                  <a:schemeClr val="bg1"/>
                </a:solidFill>
                <a:latin typeface="Source Sans Pro"/>
                <a:cs typeface="Source Sans Pro"/>
              </a:rPr>
              <a:t>textbooks</a:t>
            </a:r>
            <a:endParaRPr lang="en-US" sz="1600" b="1" dirty="0">
              <a:solidFill>
                <a:schemeClr val="bg1"/>
              </a:solidFill>
              <a:latin typeface="Source Sans Pro"/>
              <a:cs typeface="Source Sans Pro"/>
            </a:endParaRPr>
          </a:p>
        </p:txBody>
      </p:sp>
      <p:sp>
        <p:nvSpPr>
          <p:cNvPr id="16" name="Rectangle 15"/>
          <p:cNvSpPr/>
          <p:nvPr/>
        </p:nvSpPr>
        <p:spPr>
          <a:xfrm>
            <a:off x="7220531" y="4593401"/>
            <a:ext cx="1249969" cy="338554"/>
          </a:xfrm>
          <a:prstGeom prst="rect">
            <a:avLst/>
          </a:prstGeom>
        </p:spPr>
        <p:txBody>
          <a:bodyPr wrap="none">
            <a:spAutoFit/>
          </a:bodyPr>
          <a:lstStyle/>
          <a:p>
            <a:pPr algn="ctr"/>
            <a:r>
              <a:rPr lang="en-US" sz="1600" dirty="0" smtClean="0">
                <a:solidFill>
                  <a:schemeClr val="bg1"/>
                </a:solidFill>
                <a:latin typeface="Source Sans Pro"/>
                <a:cs typeface="Source Sans Pro"/>
              </a:rPr>
              <a:t>No </a:t>
            </a:r>
            <a:r>
              <a:rPr lang="en-US" sz="1600" b="1" dirty="0" smtClean="0">
                <a:solidFill>
                  <a:schemeClr val="bg1"/>
                </a:solidFill>
                <a:latin typeface="Source Sans Pro"/>
                <a:cs typeface="Source Sans Pro"/>
              </a:rPr>
              <a:t>teachers</a:t>
            </a:r>
            <a:endParaRPr lang="en-US" sz="1600" b="1" dirty="0">
              <a:solidFill>
                <a:schemeClr val="bg1"/>
              </a:solidFill>
              <a:latin typeface="Source Sans Pro"/>
              <a:cs typeface="Source Sans Pro"/>
            </a:endParaRPr>
          </a:p>
        </p:txBody>
      </p:sp>
    </p:spTree>
    <p:extLst>
      <p:ext uri="{BB962C8B-B14F-4D97-AF65-F5344CB8AC3E}">
        <p14:creationId xmlns:p14="http://schemas.microsoft.com/office/powerpoint/2010/main" val="17787304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1" name="Picture 10" descr="Background.png"/>
          <p:cNvPicPr>
            <a:picLocks noChangeAspect="1"/>
          </p:cNvPicPr>
          <p:nvPr/>
        </p:nvPicPr>
        <p:blipFill rotWithShape="1">
          <a:blip r:embed="rId3">
            <a:alphaModFix amt="61000"/>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pic>
        <p:nvPicPr>
          <p:cNvPr id="8" name="Picture 7" descr="Aweza logo V01 black.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9" name="TextBox 8"/>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pic>
        <p:nvPicPr>
          <p:cNvPr id="10" name="Picture 9" descr="Thand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715" y="1844824"/>
            <a:ext cx="2453640" cy="3438144"/>
          </a:xfrm>
          <a:prstGeom prst="rect">
            <a:avLst/>
          </a:prstGeom>
        </p:spPr>
      </p:pic>
    </p:spTree>
    <p:extLst>
      <p:ext uri="{BB962C8B-B14F-4D97-AF65-F5344CB8AC3E}">
        <p14:creationId xmlns:p14="http://schemas.microsoft.com/office/powerpoint/2010/main" val="34337426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descr="Background.png"/>
          <p:cNvPicPr>
            <a:picLocks noChangeAspect="1"/>
          </p:cNvPicPr>
          <p:nvPr/>
        </p:nvPicPr>
        <p:blipFill rotWithShape="1">
          <a:blip r:embed="rId3">
            <a:alphaModFix amt="61000"/>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pic>
        <p:nvPicPr>
          <p:cNvPr id="8" name="Picture 7" descr="Aweza logo V01 black.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9" name="TextBox 8"/>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sp>
        <p:nvSpPr>
          <p:cNvPr id="7" name="TextBox 6"/>
          <p:cNvSpPr txBox="1"/>
          <p:nvPr/>
        </p:nvSpPr>
        <p:spPr>
          <a:xfrm>
            <a:off x="1449084" y="1346740"/>
            <a:ext cx="6245832" cy="3785652"/>
          </a:xfrm>
          <a:prstGeom prst="rect">
            <a:avLst/>
          </a:prstGeom>
          <a:noFill/>
        </p:spPr>
        <p:txBody>
          <a:bodyPr wrap="square" rtlCol="0" anchor="ctr" anchorCtr="0">
            <a:spAutoFit/>
          </a:bodyPr>
          <a:lstStyle/>
          <a:p>
            <a:pPr algn="ctr"/>
            <a:r>
              <a:rPr lang="en-US" sz="6000" dirty="0" smtClean="0">
                <a:solidFill>
                  <a:schemeClr val="accent4">
                    <a:lumMod val="50000"/>
                  </a:schemeClr>
                </a:solidFill>
                <a:latin typeface="Source Sans Pro"/>
                <a:cs typeface="Source Sans Pro"/>
              </a:rPr>
              <a:t>How do we </a:t>
            </a:r>
            <a:r>
              <a:rPr lang="en-US" sz="6000" b="1" dirty="0" smtClean="0">
                <a:solidFill>
                  <a:schemeClr val="accent4">
                    <a:lumMod val="50000"/>
                  </a:schemeClr>
                </a:solidFill>
                <a:latin typeface="Source Sans Pro"/>
                <a:cs typeface="Source Sans Pro"/>
              </a:rPr>
              <a:t>engage</a:t>
            </a:r>
            <a:r>
              <a:rPr lang="en-US" sz="6000" dirty="0">
                <a:solidFill>
                  <a:schemeClr val="accent4">
                    <a:lumMod val="50000"/>
                  </a:schemeClr>
                </a:solidFill>
                <a:latin typeface="Source Sans Pro"/>
                <a:cs typeface="Source Sans Pro"/>
              </a:rPr>
              <a:t> </a:t>
            </a:r>
            <a:endParaRPr lang="en-US" sz="6000" dirty="0" smtClean="0">
              <a:solidFill>
                <a:schemeClr val="accent4">
                  <a:lumMod val="50000"/>
                </a:schemeClr>
              </a:solidFill>
              <a:latin typeface="Source Sans Pro"/>
              <a:cs typeface="Source Sans Pro"/>
            </a:endParaRPr>
          </a:p>
          <a:p>
            <a:pPr algn="ctr"/>
            <a:r>
              <a:rPr lang="en-US" sz="6000" dirty="0" smtClean="0">
                <a:solidFill>
                  <a:schemeClr val="accent4">
                    <a:lumMod val="50000"/>
                  </a:schemeClr>
                </a:solidFill>
                <a:latin typeface="Source Sans Pro"/>
                <a:cs typeface="Source Sans Pro"/>
              </a:rPr>
              <a:t>this </a:t>
            </a:r>
            <a:r>
              <a:rPr lang="en-US" sz="6000" b="1" dirty="0" smtClean="0">
                <a:solidFill>
                  <a:schemeClr val="accent4">
                    <a:lumMod val="50000"/>
                  </a:schemeClr>
                </a:solidFill>
                <a:latin typeface="Source Sans Pro"/>
                <a:cs typeface="Source Sans Pro"/>
              </a:rPr>
              <a:t>problem</a:t>
            </a:r>
            <a:r>
              <a:rPr lang="en-US" sz="6000" dirty="0" smtClean="0">
                <a:solidFill>
                  <a:schemeClr val="accent4">
                    <a:lumMod val="50000"/>
                  </a:schemeClr>
                </a:solidFill>
                <a:latin typeface="Source Sans Pro"/>
                <a:cs typeface="Source Sans Pro"/>
              </a:rPr>
              <a:t> space?</a:t>
            </a:r>
            <a:endParaRPr lang="en-US" sz="6000" b="1" dirty="0" smtClean="0">
              <a:solidFill>
                <a:schemeClr val="accent4">
                  <a:lumMod val="50000"/>
                </a:schemeClr>
              </a:solidFill>
              <a:latin typeface="Source Sans Pro"/>
              <a:cs typeface="Source Sans Pro"/>
            </a:endParaRPr>
          </a:p>
        </p:txBody>
      </p:sp>
    </p:spTree>
    <p:extLst>
      <p:ext uri="{BB962C8B-B14F-4D97-AF65-F5344CB8AC3E}">
        <p14:creationId xmlns:p14="http://schemas.microsoft.com/office/powerpoint/2010/main" val="24547468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png"/>
          <p:cNvPicPr>
            <a:picLocks noChangeAspect="1"/>
          </p:cNvPicPr>
          <p:nvPr/>
        </p:nvPicPr>
        <p:blipFill rotWithShape="1">
          <a:blip r:embed="rId2">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pic>
        <p:nvPicPr>
          <p:cNvPr id="4" name="Picture 3" descr="Logo_Fastmaths_1722x200_V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3124200"/>
            <a:ext cx="5248656" cy="609600"/>
          </a:xfrm>
          <a:prstGeom prst="rect">
            <a:avLst/>
          </a:prstGeom>
        </p:spPr>
      </p:pic>
    </p:spTree>
    <p:extLst>
      <p:ext uri="{BB962C8B-B14F-4D97-AF65-F5344CB8AC3E}">
        <p14:creationId xmlns:p14="http://schemas.microsoft.com/office/powerpoint/2010/main" val="21912452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ackground.png"/>
          <p:cNvPicPr>
            <a:picLocks noChangeAspect="1"/>
          </p:cNvPicPr>
          <p:nvPr/>
        </p:nvPicPr>
        <p:blipFill rotWithShape="1">
          <a:blip r:embed="rId2">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sp>
        <p:nvSpPr>
          <p:cNvPr id="3" name="TextBox 2"/>
          <p:cNvSpPr txBox="1"/>
          <p:nvPr/>
        </p:nvSpPr>
        <p:spPr>
          <a:xfrm>
            <a:off x="1244600" y="2918674"/>
            <a:ext cx="6654800" cy="1077218"/>
          </a:xfrm>
          <a:prstGeom prst="rect">
            <a:avLst/>
          </a:prstGeom>
          <a:noFill/>
        </p:spPr>
        <p:txBody>
          <a:bodyPr wrap="square" rtlCol="0" anchor="ctr" anchorCtr="0">
            <a:spAutoFit/>
          </a:bodyPr>
          <a:lstStyle/>
          <a:p>
            <a:pPr algn="ctr"/>
            <a:r>
              <a:rPr lang="en-US" sz="3200" dirty="0" smtClean="0">
                <a:solidFill>
                  <a:srgbClr val="06202B"/>
                </a:solidFill>
                <a:latin typeface="Source Sans Pro"/>
                <a:cs typeface="Source Sans Pro"/>
              </a:rPr>
              <a:t>The </a:t>
            </a:r>
            <a:r>
              <a:rPr lang="en-US" sz="3200" b="1" dirty="0" smtClean="0">
                <a:solidFill>
                  <a:srgbClr val="06202B"/>
                </a:solidFill>
                <a:latin typeface="Source Sans Pro"/>
                <a:cs typeface="Source Sans Pro"/>
              </a:rPr>
              <a:t>will</a:t>
            </a:r>
            <a:r>
              <a:rPr lang="en-US" sz="3200" dirty="0" smtClean="0">
                <a:solidFill>
                  <a:srgbClr val="06202B"/>
                </a:solidFill>
                <a:latin typeface="Source Sans Pro"/>
                <a:cs typeface="Source Sans Pro"/>
              </a:rPr>
              <a:t> to learn is shared by all, </a:t>
            </a:r>
          </a:p>
          <a:p>
            <a:pPr algn="ctr"/>
            <a:r>
              <a:rPr lang="en-US" sz="3200" dirty="0" smtClean="0">
                <a:solidFill>
                  <a:srgbClr val="06202B"/>
                </a:solidFill>
                <a:latin typeface="Source Sans Pro"/>
                <a:cs typeface="Source Sans Pro"/>
              </a:rPr>
              <a:t>the </a:t>
            </a:r>
            <a:r>
              <a:rPr lang="en-US" sz="3200" b="1" dirty="0" smtClean="0">
                <a:solidFill>
                  <a:srgbClr val="06202B"/>
                </a:solidFill>
                <a:latin typeface="Source Sans Pro"/>
                <a:cs typeface="Source Sans Pro"/>
              </a:rPr>
              <a:t>ability</a:t>
            </a:r>
            <a:r>
              <a:rPr lang="en-US" sz="3200" dirty="0" smtClean="0">
                <a:solidFill>
                  <a:srgbClr val="06202B"/>
                </a:solidFill>
                <a:latin typeface="Source Sans Pro"/>
                <a:cs typeface="Source Sans Pro"/>
              </a:rPr>
              <a:t> to learn is enjoyed by few.</a:t>
            </a:r>
            <a:endParaRPr lang="en-US" sz="3200" b="1" dirty="0" smtClean="0">
              <a:solidFill>
                <a:srgbClr val="06202B"/>
              </a:solidFill>
              <a:latin typeface="Source Sans Pro"/>
              <a:cs typeface="Source Sans Pro"/>
            </a:endParaRPr>
          </a:p>
        </p:txBody>
      </p:sp>
    </p:spTree>
    <p:extLst>
      <p:ext uri="{BB962C8B-B14F-4D97-AF65-F5344CB8AC3E}">
        <p14:creationId xmlns:p14="http://schemas.microsoft.com/office/powerpoint/2010/main" val="256072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50B1ED"/>
        </a:solidFill>
        <a:effectLst/>
      </p:bgPr>
    </p:bg>
    <p:spTree>
      <p:nvGrpSpPr>
        <p:cNvPr id="1" name=""/>
        <p:cNvGrpSpPr/>
        <p:nvPr/>
      </p:nvGrpSpPr>
      <p:grpSpPr>
        <a:xfrm>
          <a:off x="0" y="0"/>
          <a:ext cx="0" cy="0"/>
          <a:chOff x="0" y="0"/>
          <a:chExt cx="0" cy="0"/>
        </a:xfrm>
      </p:grpSpPr>
      <p:pic>
        <p:nvPicPr>
          <p:cNvPr id="5" name="Picture 4" descr="Background.png"/>
          <p:cNvPicPr>
            <a:picLocks noChangeAspect="1"/>
          </p:cNvPicPr>
          <p:nvPr/>
        </p:nvPicPr>
        <p:blipFill rotWithShape="1">
          <a:blip r:embed="rId2">
            <a:alphaModFix amt="30000"/>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pic>
        <p:nvPicPr>
          <p:cNvPr id="2" name="Picture 1" descr="iMac_Screen_01.png"/>
          <p:cNvPicPr>
            <a:picLocks noChangeAspect="1"/>
          </p:cNvPicPr>
          <p:nvPr/>
        </p:nvPicPr>
        <p:blipFill rotWithShape="1">
          <a:blip r:embed="rId3">
            <a:extLst>
              <a:ext uri="{28A0092B-C50C-407E-A947-70E740481C1C}">
                <a14:useLocalDpi xmlns:a14="http://schemas.microsoft.com/office/drawing/2010/main" val="0"/>
              </a:ext>
            </a:extLst>
          </a:blip>
          <a:srcRect b="3367"/>
          <a:stretch/>
        </p:blipFill>
        <p:spPr>
          <a:xfrm>
            <a:off x="304800" y="0"/>
            <a:ext cx="8520887" cy="6627091"/>
          </a:xfrm>
          <a:prstGeom prst="rect">
            <a:avLst/>
          </a:prstGeom>
          <a:effectLst>
            <a:reflection stA="50000" endPos="75000" dist="12700" dir="5400000" sy="-100000" algn="bl" rotWithShape="0"/>
          </a:effectLst>
        </p:spPr>
      </p:pic>
      <p:sp>
        <p:nvSpPr>
          <p:cNvPr id="4" name="Rectangle 3"/>
          <p:cNvSpPr/>
          <p:nvPr/>
        </p:nvSpPr>
        <p:spPr>
          <a:xfrm>
            <a:off x="1106714" y="979714"/>
            <a:ext cx="1133929" cy="1814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_Fastmaths_1722x200_V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033" y="1030082"/>
            <a:ext cx="1274233" cy="147995"/>
          </a:xfrm>
          <a:prstGeom prst="rect">
            <a:avLst/>
          </a:prstGeom>
        </p:spPr>
      </p:pic>
    </p:spTree>
    <p:extLst>
      <p:ext uri="{BB962C8B-B14F-4D97-AF65-F5344CB8AC3E}">
        <p14:creationId xmlns:p14="http://schemas.microsoft.com/office/powerpoint/2010/main" val="20401258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descr="South Afric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825943"/>
            <a:ext cx="6004560" cy="5352288"/>
          </a:xfrm>
          <a:prstGeom prst="rect">
            <a:avLst/>
          </a:prstGeom>
        </p:spPr>
      </p:pic>
      <p:pic>
        <p:nvPicPr>
          <p:cNvPr id="5" name="Picture 4" descr="Glen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24" y="1693901"/>
            <a:ext cx="1883664" cy="2609088"/>
          </a:xfrm>
          <a:prstGeom prst="rect">
            <a:avLst/>
          </a:prstGeom>
        </p:spPr>
      </p:pic>
      <p:sp>
        <p:nvSpPr>
          <p:cNvPr id="6" name="TextBox 5"/>
          <p:cNvSpPr txBox="1"/>
          <p:nvPr/>
        </p:nvSpPr>
        <p:spPr>
          <a:xfrm>
            <a:off x="1934232" y="971252"/>
            <a:ext cx="3094178" cy="707886"/>
          </a:xfrm>
          <a:prstGeom prst="rect">
            <a:avLst/>
          </a:prstGeom>
          <a:noFill/>
        </p:spPr>
        <p:txBody>
          <a:bodyPr wrap="square" rtlCol="0" anchor="ctr" anchorCtr="0">
            <a:spAutoFit/>
          </a:bodyPr>
          <a:lstStyle/>
          <a:p>
            <a:r>
              <a:rPr lang="en-US" sz="2000" b="1" dirty="0" smtClean="0">
                <a:solidFill>
                  <a:schemeClr val="tx1">
                    <a:lumMod val="75000"/>
                  </a:schemeClr>
                </a:solidFill>
                <a:latin typeface="Source Sans Pro"/>
                <a:cs typeface="Source Sans Pro"/>
              </a:rPr>
              <a:t>Glenn Stein</a:t>
            </a:r>
          </a:p>
          <a:p>
            <a:r>
              <a:rPr lang="en-US" sz="2000" i="1" dirty="0" smtClean="0">
                <a:solidFill>
                  <a:schemeClr val="tx1">
                    <a:lumMod val="75000"/>
                  </a:schemeClr>
                </a:solidFill>
                <a:latin typeface="Source Sans Pro"/>
                <a:cs typeface="Source Sans Pro"/>
              </a:rPr>
              <a:t>Founder - </a:t>
            </a:r>
            <a:r>
              <a:rPr lang="en-US" sz="2000" i="1" dirty="0" err="1" smtClean="0">
                <a:solidFill>
                  <a:schemeClr val="tx1">
                    <a:lumMod val="75000"/>
                  </a:schemeClr>
                </a:solidFill>
                <a:latin typeface="Source Sans Pro"/>
                <a:cs typeface="Source Sans Pro"/>
              </a:rPr>
              <a:t>Aweza</a:t>
            </a:r>
            <a:endParaRPr lang="en-US" sz="2000" i="1" dirty="0">
              <a:solidFill>
                <a:schemeClr val="tx1">
                  <a:lumMod val="75000"/>
                </a:schemeClr>
              </a:solidFill>
              <a:latin typeface="Source Sans Pro"/>
              <a:cs typeface="Source Sans Pro"/>
            </a:endParaRPr>
          </a:p>
        </p:txBody>
      </p:sp>
    </p:spTree>
    <p:extLst>
      <p:ext uri="{BB962C8B-B14F-4D97-AF65-F5344CB8AC3E}">
        <p14:creationId xmlns:p14="http://schemas.microsoft.com/office/powerpoint/2010/main" val="40533672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50B1ED"/>
        </a:solidFill>
        <a:effectLst/>
      </p:bgPr>
    </p:bg>
    <p:spTree>
      <p:nvGrpSpPr>
        <p:cNvPr id="1" name=""/>
        <p:cNvGrpSpPr/>
        <p:nvPr/>
      </p:nvGrpSpPr>
      <p:grpSpPr>
        <a:xfrm>
          <a:off x="0" y="0"/>
          <a:ext cx="0" cy="0"/>
          <a:chOff x="0" y="0"/>
          <a:chExt cx="0" cy="0"/>
        </a:xfrm>
      </p:grpSpPr>
      <p:pic>
        <p:nvPicPr>
          <p:cNvPr id="3" name="Picture 2" descr="Background.png"/>
          <p:cNvPicPr>
            <a:picLocks noChangeAspect="1"/>
          </p:cNvPicPr>
          <p:nvPr/>
        </p:nvPicPr>
        <p:blipFill rotWithShape="1">
          <a:blip r:embed="rId2">
            <a:alphaModFix amt="30000"/>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pic>
        <p:nvPicPr>
          <p:cNvPr id="2" name="Picture 1" descr="iMac_Screen_02.png"/>
          <p:cNvPicPr>
            <a:picLocks noChangeAspect="1"/>
          </p:cNvPicPr>
          <p:nvPr/>
        </p:nvPicPr>
        <p:blipFill rotWithShape="1">
          <a:blip r:embed="rId3">
            <a:extLst>
              <a:ext uri="{28A0092B-C50C-407E-A947-70E740481C1C}">
                <a14:useLocalDpi xmlns:a14="http://schemas.microsoft.com/office/drawing/2010/main" val="0"/>
              </a:ext>
            </a:extLst>
          </a:blip>
          <a:srcRect b="3367"/>
          <a:stretch/>
        </p:blipFill>
        <p:spPr>
          <a:xfrm>
            <a:off x="304800" y="0"/>
            <a:ext cx="8520887" cy="6627091"/>
          </a:xfrm>
          <a:prstGeom prst="rect">
            <a:avLst/>
          </a:prstGeom>
          <a:effectLst>
            <a:reflection stA="50000" endPos="75000" dist="12700" dir="5400000" sy="-100000" algn="bl" rotWithShape="0"/>
          </a:effectLst>
        </p:spPr>
      </p:pic>
    </p:spTree>
    <p:extLst>
      <p:ext uri="{BB962C8B-B14F-4D97-AF65-F5344CB8AC3E}">
        <p14:creationId xmlns:p14="http://schemas.microsoft.com/office/powerpoint/2010/main" val="28206787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50B1ED"/>
        </a:solidFill>
        <a:effectLst/>
      </p:bgPr>
    </p:bg>
    <p:spTree>
      <p:nvGrpSpPr>
        <p:cNvPr id="1" name=""/>
        <p:cNvGrpSpPr/>
        <p:nvPr/>
      </p:nvGrpSpPr>
      <p:grpSpPr>
        <a:xfrm>
          <a:off x="0" y="0"/>
          <a:ext cx="0" cy="0"/>
          <a:chOff x="0" y="0"/>
          <a:chExt cx="0" cy="0"/>
        </a:xfrm>
      </p:grpSpPr>
      <p:pic>
        <p:nvPicPr>
          <p:cNvPr id="6" name="Picture 5" descr="Background.png"/>
          <p:cNvPicPr>
            <a:picLocks noChangeAspect="1"/>
          </p:cNvPicPr>
          <p:nvPr/>
        </p:nvPicPr>
        <p:blipFill rotWithShape="1">
          <a:blip r:embed="rId2">
            <a:alphaModFix amt="30000"/>
            <a:extLst>
              <a:ext uri="{28A0092B-C50C-407E-A947-70E740481C1C}">
                <a14:useLocalDpi xmlns:a14="http://schemas.microsoft.com/office/drawing/2010/main" val="0"/>
              </a:ext>
            </a:extLst>
          </a:blip>
          <a:srcRect l="9796" r="9796"/>
          <a:stretch/>
        </p:blipFill>
        <p:spPr>
          <a:xfrm>
            <a:off x="0" y="72072"/>
            <a:ext cx="9144000" cy="6726948"/>
          </a:xfrm>
          <a:prstGeom prst="rect">
            <a:avLst/>
          </a:prstGeom>
        </p:spPr>
      </p:pic>
      <p:pic>
        <p:nvPicPr>
          <p:cNvPr id="2" name="Picture 1" descr="Phone_Screen_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18" y="1327722"/>
            <a:ext cx="2124364" cy="4103884"/>
          </a:xfrm>
          <a:prstGeom prst="rect">
            <a:avLst/>
          </a:prstGeom>
          <a:effectLst>
            <a:outerShdw dist="63500" dir="9360000" algn="tl" rotWithShape="0">
              <a:srgbClr val="000000">
                <a:alpha val="20000"/>
              </a:srgbClr>
            </a:outerShdw>
          </a:effectLst>
        </p:spPr>
      </p:pic>
      <p:pic>
        <p:nvPicPr>
          <p:cNvPr id="3" name="Picture 2" descr="Phone_Screen_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182" y="1327722"/>
            <a:ext cx="2124364" cy="4103884"/>
          </a:xfrm>
          <a:prstGeom prst="rect">
            <a:avLst/>
          </a:prstGeom>
          <a:effectLst>
            <a:outerShdw dist="63500" dir="9360000" algn="tl" rotWithShape="0">
              <a:srgbClr val="000000">
                <a:alpha val="20000"/>
              </a:srgbClr>
            </a:outerShdw>
          </a:effectLst>
        </p:spPr>
      </p:pic>
      <p:pic>
        <p:nvPicPr>
          <p:cNvPr id="4" name="Picture 3" descr="Phone_Screen_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546" y="1327722"/>
            <a:ext cx="2124364" cy="4103884"/>
          </a:xfrm>
          <a:prstGeom prst="rect">
            <a:avLst/>
          </a:prstGeom>
          <a:effectLst>
            <a:outerShdw dist="63500" dir="9360000" algn="tl" rotWithShape="0">
              <a:srgbClr val="000000">
                <a:alpha val="20000"/>
              </a:srgbClr>
            </a:outerShdw>
          </a:effectLst>
        </p:spPr>
      </p:pic>
      <p:pic>
        <p:nvPicPr>
          <p:cNvPr id="5" name="Picture 4" descr="Phone_Screen_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7910" y="1327722"/>
            <a:ext cx="2124364" cy="4103884"/>
          </a:xfrm>
          <a:prstGeom prst="rect">
            <a:avLst/>
          </a:prstGeom>
          <a:effectLst>
            <a:outerShdw dist="63500" dir="9360000" algn="tl" rotWithShape="0">
              <a:srgbClr val="000000">
                <a:alpha val="20000"/>
              </a:srgbClr>
            </a:outerShdw>
          </a:effectLst>
        </p:spPr>
      </p:pic>
    </p:spTree>
    <p:extLst>
      <p:ext uri="{BB962C8B-B14F-4D97-AF65-F5344CB8AC3E}">
        <p14:creationId xmlns:p14="http://schemas.microsoft.com/office/powerpoint/2010/main" val="2441315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weza Plugin_Web Mockup_Screen 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58" y="-171400"/>
            <a:ext cx="10191516" cy="6267782"/>
          </a:xfrm>
          <a:prstGeom prst="rect">
            <a:avLst/>
          </a:prstGeom>
        </p:spPr>
      </p:pic>
    </p:spTree>
    <p:extLst>
      <p:ext uri="{BB962C8B-B14F-4D97-AF65-F5344CB8AC3E}">
        <p14:creationId xmlns:p14="http://schemas.microsoft.com/office/powerpoint/2010/main" val="41515849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weza Plugin_Web Mockup_Screen 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58" y="-171400"/>
            <a:ext cx="10191516" cy="6267782"/>
          </a:xfrm>
          <a:prstGeom prst="rect">
            <a:avLst/>
          </a:prstGeom>
        </p:spPr>
      </p:pic>
    </p:spTree>
    <p:extLst>
      <p:ext uri="{BB962C8B-B14F-4D97-AF65-F5344CB8AC3E}">
        <p14:creationId xmlns:p14="http://schemas.microsoft.com/office/powerpoint/2010/main" val="7248527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weza Plugin_Web Mockup_Screen 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58" y="-171400"/>
            <a:ext cx="10191516" cy="6267782"/>
          </a:xfrm>
          <a:prstGeom prst="rect">
            <a:avLst/>
          </a:prstGeom>
        </p:spPr>
      </p:pic>
    </p:spTree>
    <p:extLst>
      <p:ext uri="{BB962C8B-B14F-4D97-AF65-F5344CB8AC3E}">
        <p14:creationId xmlns:p14="http://schemas.microsoft.com/office/powerpoint/2010/main" val="17832982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weza Plugin_Web Mockup_Screen 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28" y="-169642"/>
            <a:ext cx="10188656" cy="6266024"/>
          </a:xfrm>
          <a:prstGeom prst="rect">
            <a:avLst/>
          </a:prstGeom>
        </p:spPr>
      </p:pic>
    </p:spTree>
    <p:extLst>
      <p:ext uri="{BB962C8B-B14F-4D97-AF65-F5344CB8AC3E}">
        <p14:creationId xmlns:p14="http://schemas.microsoft.com/office/powerpoint/2010/main" val="565347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weza Plugin_Web Mockup_Screen 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28" y="-169642"/>
            <a:ext cx="10188656" cy="6266024"/>
          </a:xfrm>
          <a:prstGeom prst="rect">
            <a:avLst/>
          </a:prstGeom>
        </p:spPr>
      </p:pic>
    </p:spTree>
    <p:extLst>
      <p:ext uri="{BB962C8B-B14F-4D97-AF65-F5344CB8AC3E}">
        <p14:creationId xmlns:p14="http://schemas.microsoft.com/office/powerpoint/2010/main" val="2116541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weza Plugin_Web Mockup_Screen 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58" y="-171400"/>
            <a:ext cx="10191516" cy="6267782"/>
          </a:xfrm>
          <a:prstGeom prst="rect">
            <a:avLst/>
          </a:prstGeom>
        </p:spPr>
      </p:pic>
    </p:spTree>
    <p:extLst>
      <p:ext uri="{BB962C8B-B14F-4D97-AF65-F5344CB8AC3E}">
        <p14:creationId xmlns:p14="http://schemas.microsoft.com/office/powerpoint/2010/main" val="36649682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49372" y="2835383"/>
            <a:ext cx="2560696" cy="577093"/>
          </a:xfrm>
          <a:prstGeom prst="rect">
            <a:avLst/>
          </a:prstGeom>
        </p:spPr>
      </p:pic>
      <p:pic>
        <p:nvPicPr>
          <p:cNvPr id="2" name="Picture 1"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971" y="3660414"/>
            <a:ext cx="2168325" cy="488666"/>
          </a:xfrm>
          <a:prstGeom prst="rect">
            <a:avLst/>
          </a:prstGeom>
        </p:spPr>
      </p:pic>
      <p:sp>
        <p:nvSpPr>
          <p:cNvPr id="4" name="TextBox 3"/>
          <p:cNvSpPr txBox="1"/>
          <p:nvPr/>
        </p:nvSpPr>
        <p:spPr>
          <a:xfrm>
            <a:off x="1449084" y="764704"/>
            <a:ext cx="6245832" cy="769441"/>
          </a:xfrm>
          <a:prstGeom prst="rect">
            <a:avLst/>
          </a:prstGeom>
          <a:noFill/>
        </p:spPr>
        <p:txBody>
          <a:bodyPr wrap="square" rtlCol="0" anchor="ctr" anchorCtr="0">
            <a:spAutoFit/>
          </a:bodyPr>
          <a:lstStyle/>
          <a:p>
            <a:pPr algn="ctr"/>
            <a:r>
              <a:rPr lang="en-US" sz="4400" b="1" dirty="0" smtClean="0">
                <a:solidFill>
                  <a:schemeClr val="accent4">
                    <a:lumMod val="75000"/>
                  </a:schemeClr>
                </a:solidFill>
                <a:latin typeface="Source Sans Pro"/>
                <a:cs typeface="Source Sans Pro"/>
              </a:rPr>
              <a:t>Let’s revisit </a:t>
            </a:r>
            <a:r>
              <a:rPr lang="en-US" sz="4400" b="1" dirty="0" err="1" smtClean="0">
                <a:solidFill>
                  <a:schemeClr val="accent4">
                    <a:lumMod val="75000"/>
                  </a:schemeClr>
                </a:solidFill>
                <a:latin typeface="Source Sans Pro"/>
                <a:cs typeface="Source Sans Pro"/>
              </a:rPr>
              <a:t>Thandi</a:t>
            </a:r>
            <a:endParaRPr lang="en-US" sz="4400" b="1" dirty="0">
              <a:solidFill>
                <a:schemeClr val="accent4">
                  <a:lumMod val="75000"/>
                </a:schemeClr>
              </a:solidFill>
              <a:latin typeface="Source Sans Pro"/>
              <a:cs typeface="Source Sans Pro"/>
            </a:endParaRPr>
          </a:p>
        </p:txBody>
      </p:sp>
      <p:pic>
        <p:nvPicPr>
          <p:cNvPr id="6" name="Picture 5" descr="Thandi_Backgrou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49080"/>
            <a:ext cx="9144000" cy="2714625"/>
          </a:xfrm>
          <a:prstGeom prst="rect">
            <a:avLst/>
          </a:prstGeom>
        </p:spPr>
      </p:pic>
      <p:pic>
        <p:nvPicPr>
          <p:cNvPr id="8" name="Picture 7" descr="Aweza logo V01 black.png"/>
          <p:cNvPicPr>
            <a:picLocks noChangeAspect="1"/>
          </p:cNvPicPr>
          <p:nvPr/>
        </p:nvPicPr>
        <p:blipFill>
          <a:blip r:embed="rId5">
            <a:grayscl/>
            <a:extLst>
              <a:ext uri="{BEBA8EAE-BF5A-486C-A8C5-ECC9F3942E4B}">
                <a14:imgProps xmlns:a14="http://schemas.microsoft.com/office/drawing/2010/main">
                  <a14:imgLayer r:embed="rId6">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9" name="TextBox 8"/>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pic>
        <p:nvPicPr>
          <p:cNvPr id="10" name="Picture 9" descr="Thand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3715" y="2112107"/>
            <a:ext cx="2453640" cy="3438144"/>
          </a:xfrm>
          <a:prstGeom prst="rect">
            <a:avLst/>
          </a:prstGeom>
        </p:spPr>
      </p:pic>
    </p:spTree>
    <p:extLst>
      <p:ext uri="{BB962C8B-B14F-4D97-AF65-F5344CB8AC3E}">
        <p14:creationId xmlns:p14="http://schemas.microsoft.com/office/powerpoint/2010/main" val="24335783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 name="Picture 9"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98146" y="3265327"/>
            <a:ext cx="2560696" cy="577093"/>
          </a:xfrm>
          <a:prstGeom prst="rect">
            <a:avLst/>
          </a:prstGeom>
        </p:spPr>
      </p:pic>
      <p:pic>
        <p:nvPicPr>
          <p:cNvPr id="11" name="Picture 10" descr="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87" y="2219614"/>
            <a:ext cx="2168325" cy="488666"/>
          </a:xfrm>
          <a:prstGeom prst="rect">
            <a:avLst/>
          </a:prstGeom>
        </p:spPr>
      </p:pic>
      <p:sp>
        <p:nvSpPr>
          <p:cNvPr id="17" name="Rounded Rectangle 16"/>
          <p:cNvSpPr/>
          <p:nvPr/>
        </p:nvSpPr>
        <p:spPr>
          <a:xfrm>
            <a:off x="2680566" y="1124744"/>
            <a:ext cx="3763302" cy="3334674"/>
          </a:xfrm>
          <a:prstGeom prst="roundRect">
            <a:avLst>
              <a:gd name="adj" fmla="val 290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handi_Graph_02_V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6429" y="1613574"/>
            <a:ext cx="2870015" cy="2588457"/>
          </a:xfrm>
          <a:prstGeom prst="rect">
            <a:avLst/>
          </a:prstGeom>
        </p:spPr>
      </p:pic>
      <p:pic>
        <p:nvPicPr>
          <p:cNvPr id="4" name="Picture 3" descr="Thandi_Background_V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5184"/>
            <a:ext cx="9144000" cy="1872092"/>
          </a:xfrm>
          <a:prstGeom prst="rect">
            <a:avLst/>
          </a:prstGeom>
        </p:spPr>
      </p:pic>
      <p:pic>
        <p:nvPicPr>
          <p:cNvPr id="6" name="Picture 5" descr="Aweza logo V01 black.png"/>
          <p:cNvPicPr>
            <a:picLocks noChangeAspect="1"/>
          </p:cNvPicPr>
          <p:nvPr/>
        </p:nvPicPr>
        <p:blipFill>
          <a:blip r:embed="rId6">
            <a:grayscl/>
            <a:extLst>
              <a:ext uri="{BEBA8EAE-BF5A-486C-A8C5-ECC9F3942E4B}">
                <a14:imgProps xmlns:a14="http://schemas.microsoft.com/office/drawing/2010/main">
                  <a14:imgLayer r:embed="rId7">
                    <a14:imgEffect>
                      <a14:colorTemperature colorTemp="1935"/>
                    </a14:imgEffect>
                    <a14:imgEffect>
                      <a14:saturation sat="222000"/>
                    </a14:imgEffect>
                  </a14:imgLayer>
                </a14:imgProps>
              </a:ex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
        <p:nvSpPr>
          <p:cNvPr id="7" name="TextBox 6"/>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tx1">
                    <a:lumMod val="50000"/>
                  </a:schemeClr>
                </a:solidFill>
                <a:latin typeface="Source Sans Pro"/>
                <a:cs typeface="Source Sans Pro"/>
              </a:rPr>
              <a:t>#</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Nation</a:t>
            </a:r>
            <a:r>
              <a:rPr lang="en-US" sz="1200" dirty="0" err="1" smtClean="0">
                <a:solidFill>
                  <a:schemeClr val="tx1">
                    <a:lumMod val="50000"/>
                  </a:schemeClr>
                </a:solidFill>
                <a:latin typeface="Source Sans Pro"/>
                <a:cs typeface="Source Sans Pro"/>
              </a:rPr>
              <a:t>One</a:t>
            </a:r>
            <a:r>
              <a:rPr lang="en-US" sz="1200" b="1" dirty="0" err="1" smtClean="0">
                <a:solidFill>
                  <a:schemeClr val="tx1">
                    <a:lumMod val="50000"/>
                  </a:schemeClr>
                </a:solidFill>
                <a:latin typeface="Source Sans Pro"/>
                <a:cs typeface="Source Sans Pro"/>
              </a:rPr>
              <a:t>Conversation</a:t>
            </a:r>
            <a:endParaRPr lang="en-US" sz="1200" b="1" dirty="0">
              <a:solidFill>
                <a:schemeClr val="tx1">
                  <a:lumMod val="50000"/>
                </a:schemeClr>
              </a:solidFill>
              <a:latin typeface="Source Sans Pro"/>
              <a:cs typeface="Source Sans Pro"/>
            </a:endParaRPr>
          </a:p>
        </p:txBody>
      </p:sp>
      <p:pic>
        <p:nvPicPr>
          <p:cNvPr id="9" name="Picture 8" descr="Thandi.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18" y="3842420"/>
            <a:ext cx="1492920" cy="2091943"/>
          </a:xfrm>
          <a:prstGeom prst="rect">
            <a:avLst/>
          </a:prstGeom>
        </p:spPr>
      </p:pic>
      <p:sp>
        <p:nvSpPr>
          <p:cNvPr id="15" name="TextBox 14"/>
          <p:cNvSpPr txBox="1"/>
          <p:nvPr/>
        </p:nvSpPr>
        <p:spPr>
          <a:xfrm>
            <a:off x="0" y="688495"/>
            <a:ext cx="9144000" cy="338554"/>
          </a:xfrm>
          <a:prstGeom prst="rect">
            <a:avLst/>
          </a:prstGeom>
          <a:noFill/>
        </p:spPr>
        <p:txBody>
          <a:bodyPr wrap="square" rtlCol="0" anchor="ctr" anchorCtr="0">
            <a:spAutoFit/>
          </a:bodyPr>
          <a:lstStyle/>
          <a:p>
            <a:pPr algn="ctr"/>
            <a:r>
              <a:rPr lang="en-US" sz="1600" b="1" dirty="0" smtClean="0">
                <a:solidFill>
                  <a:srgbClr val="FFFFFF"/>
                </a:solidFill>
                <a:latin typeface="Source Sans Pro"/>
                <a:cs typeface="Source Sans Pro"/>
              </a:rPr>
              <a:t>Mathematics average percentage marks</a:t>
            </a:r>
            <a:endParaRPr lang="en-US" sz="1600" b="1" dirty="0">
              <a:solidFill>
                <a:srgbClr val="FFFFFF"/>
              </a:solidFill>
              <a:latin typeface="Source Sans Pro"/>
              <a:cs typeface="Source Sans Pro"/>
            </a:endParaRPr>
          </a:p>
        </p:txBody>
      </p:sp>
    </p:spTree>
    <p:extLst>
      <p:ext uri="{BB962C8B-B14F-4D97-AF65-F5344CB8AC3E}">
        <p14:creationId xmlns:p14="http://schemas.microsoft.com/office/powerpoint/2010/main" val="21221565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descr="Language Barri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825500"/>
            <a:ext cx="6004560" cy="5190744"/>
          </a:xfrm>
          <a:prstGeom prst="rect">
            <a:avLst/>
          </a:prstGeom>
        </p:spPr>
      </p:pic>
    </p:spTree>
    <p:extLst>
      <p:ext uri="{BB962C8B-B14F-4D97-AF65-F5344CB8AC3E}">
        <p14:creationId xmlns:p14="http://schemas.microsoft.com/office/powerpoint/2010/main" val="27697902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Picture 4" descr="South Africa_Black.pn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62100" y="825500"/>
            <a:ext cx="6004560" cy="5190744"/>
          </a:xfrm>
          <a:prstGeom prst="rect">
            <a:avLst/>
          </a:prstGeom>
        </p:spPr>
      </p:pic>
      <p:sp>
        <p:nvSpPr>
          <p:cNvPr id="238" name="Shape 238"/>
          <p:cNvSpPr/>
          <p:nvPr/>
        </p:nvSpPr>
        <p:spPr>
          <a:xfrm>
            <a:off x="-2109083" y="-2812863"/>
            <a:ext cx="3575875" cy="1005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2800" b="1">
                <a:solidFill>
                  <a:srgbClr val="2D2D2C"/>
                </a:solidFill>
                <a:latin typeface="Source Sans Pro"/>
                <a:ea typeface="Source Sans Pro"/>
                <a:cs typeface="Source Sans Pro"/>
                <a:sym typeface="Source Sans Pro"/>
              </a:defRPr>
            </a:lvl1pPr>
          </a:lstStyle>
          <a:p>
            <a:r>
              <a:t>How is South Africa affected?</a:t>
            </a:r>
          </a:p>
        </p:txBody>
      </p:sp>
      <p:pic>
        <p:nvPicPr>
          <p:cNvPr id="7" name="Picture 6" descr="Thandi_gradu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377" y="1591453"/>
            <a:ext cx="2817982" cy="3674078"/>
          </a:xfrm>
          <a:prstGeom prst="rect">
            <a:avLst/>
          </a:prstGeom>
        </p:spPr>
      </p:pic>
    </p:spTree>
    <p:extLst>
      <p:ext uri="{BB962C8B-B14F-4D97-AF65-F5344CB8AC3E}">
        <p14:creationId xmlns:p14="http://schemas.microsoft.com/office/powerpoint/2010/main" val="12066219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4" descr="Impact diagra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387600"/>
            <a:ext cx="6178296" cy="2060448"/>
          </a:xfrm>
          <a:prstGeom prst="rect">
            <a:avLst/>
          </a:prstGeom>
        </p:spPr>
      </p:pic>
      <p:sp>
        <p:nvSpPr>
          <p:cNvPr id="4" name="TextBox 3"/>
          <p:cNvSpPr txBox="1"/>
          <p:nvPr/>
        </p:nvSpPr>
        <p:spPr>
          <a:xfrm>
            <a:off x="1449084" y="415697"/>
            <a:ext cx="6245832" cy="1077218"/>
          </a:xfrm>
          <a:prstGeom prst="rect">
            <a:avLst/>
          </a:prstGeom>
          <a:noFill/>
        </p:spPr>
        <p:txBody>
          <a:bodyPr wrap="square" rtlCol="0" anchor="ctr" anchorCtr="0">
            <a:spAutoFit/>
          </a:bodyPr>
          <a:lstStyle/>
          <a:p>
            <a:pPr algn="ctr"/>
            <a:r>
              <a:rPr lang="en-US" sz="4000" b="1" dirty="0" smtClean="0">
                <a:solidFill>
                  <a:schemeClr val="bg1"/>
                </a:solidFill>
                <a:latin typeface="Source Sans Pro"/>
                <a:cs typeface="Source Sans Pro"/>
              </a:rPr>
              <a:t>Social impact</a:t>
            </a:r>
          </a:p>
          <a:p>
            <a:pPr algn="ctr"/>
            <a:r>
              <a:rPr lang="en-US" sz="2400" dirty="0" smtClean="0">
                <a:solidFill>
                  <a:schemeClr val="bg1"/>
                </a:solidFill>
                <a:latin typeface="Source Sans Pro"/>
                <a:cs typeface="Source Sans Pro"/>
              </a:rPr>
              <a:t>of nationwide academic success</a:t>
            </a:r>
            <a:endParaRPr lang="en-US" sz="2400" dirty="0">
              <a:solidFill>
                <a:schemeClr val="bg1"/>
              </a:solidFill>
              <a:latin typeface="Source Sans Pro"/>
              <a:cs typeface="Source Sans Pro"/>
            </a:endParaRPr>
          </a:p>
        </p:txBody>
      </p:sp>
      <p:sp>
        <p:nvSpPr>
          <p:cNvPr id="2" name="Rectangle 1"/>
          <p:cNvSpPr/>
          <p:nvPr/>
        </p:nvSpPr>
        <p:spPr>
          <a:xfrm>
            <a:off x="1585589" y="4569605"/>
            <a:ext cx="1716958" cy="338554"/>
          </a:xfrm>
          <a:prstGeom prst="rect">
            <a:avLst/>
          </a:prstGeom>
        </p:spPr>
        <p:txBody>
          <a:bodyPr wrap="none">
            <a:spAutoFit/>
          </a:bodyPr>
          <a:lstStyle/>
          <a:p>
            <a:pPr algn="ctr"/>
            <a:r>
              <a:rPr lang="en-US" sz="1600" dirty="0" smtClean="0">
                <a:solidFill>
                  <a:schemeClr val="bg1"/>
                </a:solidFill>
                <a:latin typeface="Source Sans Pro"/>
                <a:cs typeface="Source Sans Pro"/>
              </a:rPr>
              <a:t>Social </a:t>
            </a:r>
            <a:r>
              <a:rPr lang="en-US" sz="1600" b="1" dirty="0" err="1" smtClean="0">
                <a:solidFill>
                  <a:schemeClr val="bg1"/>
                </a:solidFill>
                <a:latin typeface="Source Sans Pro"/>
                <a:cs typeface="Source Sans Pro"/>
              </a:rPr>
              <a:t>upliftment</a:t>
            </a:r>
            <a:endParaRPr lang="en-US" sz="1600" b="1" dirty="0">
              <a:solidFill>
                <a:schemeClr val="bg1"/>
              </a:solidFill>
              <a:latin typeface="Source Sans Pro"/>
              <a:cs typeface="Source Sans Pro"/>
            </a:endParaRPr>
          </a:p>
        </p:txBody>
      </p:sp>
      <p:sp>
        <p:nvSpPr>
          <p:cNvPr id="9" name="Rectangle 8"/>
          <p:cNvSpPr/>
          <p:nvPr/>
        </p:nvSpPr>
        <p:spPr>
          <a:xfrm>
            <a:off x="3534913" y="4569605"/>
            <a:ext cx="2070277" cy="338554"/>
          </a:xfrm>
          <a:prstGeom prst="rect">
            <a:avLst/>
          </a:prstGeom>
        </p:spPr>
        <p:txBody>
          <a:bodyPr wrap="none">
            <a:spAutoFit/>
          </a:bodyPr>
          <a:lstStyle/>
          <a:p>
            <a:pPr algn="ctr"/>
            <a:r>
              <a:rPr lang="en-US" sz="1600" dirty="0" smtClean="0">
                <a:solidFill>
                  <a:schemeClr val="bg1"/>
                </a:solidFill>
                <a:latin typeface="Source Sans Pro"/>
                <a:cs typeface="Source Sans Pro"/>
              </a:rPr>
              <a:t>Improved </a:t>
            </a:r>
            <a:r>
              <a:rPr lang="en-US" sz="1600" b="1" dirty="0" smtClean="0">
                <a:solidFill>
                  <a:schemeClr val="bg1"/>
                </a:solidFill>
                <a:latin typeface="Source Sans Pro"/>
                <a:cs typeface="Source Sans Pro"/>
              </a:rPr>
              <a:t>integration</a:t>
            </a:r>
            <a:endParaRPr lang="en-US" sz="1600" b="1" dirty="0">
              <a:solidFill>
                <a:schemeClr val="bg1"/>
              </a:solidFill>
              <a:latin typeface="Source Sans Pro"/>
              <a:cs typeface="Source Sans Pro"/>
            </a:endParaRPr>
          </a:p>
        </p:txBody>
      </p:sp>
      <p:sp>
        <p:nvSpPr>
          <p:cNvPr id="10" name="Rectangle 9"/>
          <p:cNvSpPr/>
          <p:nvPr/>
        </p:nvSpPr>
        <p:spPr>
          <a:xfrm>
            <a:off x="5856421" y="4553929"/>
            <a:ext cx="1638575" cy="338554"/>
          </a:xfrm>
          <a:prstGeom prst="rect">
            <a:avLst/>
          </a:prstGeom>
        </p:spPr>
        <p:txBody>
          <a:bodyPr wrap="none">
            <a:spAutoFit/>
          </a:bodyPr>
          <a:lstStyle/>
          <a:p>
            <a:pPr algn="ctr"/>
            <a:r>
              <a:rPr lang="en-US" sz="1600" dirty="0" smtClean="0">
                <a:solidFill>
                  <a:schemeClr val="bg1"/>
                </a:solidFill>
                <a:latin typeface="Source Sans Pro"/>
                <a:cs typeface="Source Sans Pro"/>
              </a:rPr>
              <a:t>Decreased </a:t>
            </a:r>
            <a:r>
              <a:rPr lang="en-US" sz="1600" b="1" dirty="0" smtClean="0">
                <a:solidFill>
                  <a:schemeClr val="bg1"/>
                </a:solidFill>
                <a:latin typeface="Source Sans Pro"/>
                <a:cs typeface="Source Sans Pro"/>
              </a:rPr>
              <a:t>crime</a:t>
            </a:r>
            <a:endParaRPr lang="en-US" sz="1600" b="1" dirty="0">
              <a:solidFill>
                <a:schemeClr val="bg1"/>
              </a:solidFill>
              <a:latin typeface="Source Sans Pro"/>
              <a:cs typeface="Source Sans Pro"/>
            </a:endParaRPr>
          </a:p>
        </p:txBody>
      </p:sp>
    </p:spTree>
    <p:extLst>
      <p:ext uri="{BB962C8B-B14F-4D97-AF65-F5344CB8AC3E}">
        <p14:creationId xmlns:p14="http://schemas.microsoft.com/office/powerpoint/2010/main" val="16064865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bg1"/>
                </a:solidFill>
                <a:latin typeface="Source Sans Pro"/>
                <a:cs typeface="Source Sans Pro"/>
              </a:rPr>
              <a:t>#</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Nation</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Conversation</a:t>
            </a:r>
            <a:endParaRPr lang="en-US" sz="1200" b="1" dirty="0">
              <a:solidFill>
                <a:schemeClr val="bg1"/>
              </a:solidFill>
              <a:latin typeface="Source Sans Pro"/>
              <a:cs typeface="Source Sans Pro"/>
            </a:endParaRPr>
          </a:p>
        </p:txBody>
      </p:sp>
      <p:pic>
        <p:nvPicPr>
          <p:cNvPr id="4" name="Picture 3" descr="Aweza logo V01 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pic>
        <p:nvPicPr>
          <p:cNvPr id="5" name="Picture 4" descr="Aweza Family_V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03" y="2561999"/>
            <a:ext cx="6608670" cy="2442762"/>
          </a:xfrm>
          <a:prstGeom prst="rect">
            <a:avLst/>
          </a:prstGeom>
        </p:spPr>
      </p:pic>
      <p:sp>
        <p:nvSpPr>
          <p:cNvPr id="7" name="Shape 330"/>
          <p:cNvSpPr/>
          <p:nvPr/>
        </p:nvSpPr>
        <p:spPr>
          <a:xfrm>
            <a:off x="1449084" y="836712"/>
            <a:ext cx="6245832" cy="138499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800" b="1">
                <a:solidFill>
                  <a:srgbClr val="FFFFFF"/>
                </a:solidFill>
                <a:latin typeface="Source Sans Pro"/>
                <a:ea typeface="Source Sans Pro"/>
                <a:cs typeface="Source Sans Pro"/>
                <a:sym typeface="Source Sans Pro"/>
              </a:defRPr>
            </a:pPr>
            <a:r>
              <a:rPr lang="en-US" b="0" dirty="0" smtClean="0"/>
              <a:t>We </a:t>
            </a:r>
            <a:r>
              <a:rPr lang="en-US" b="1" dirty="0" smtClean="0"/>
              <a:t>invite everyone </a:t>
            </a:r>
            <a:r>
              <a:rPr lang="en-US" b="0" dirty="0" smtClean="0"/>
              <a:t>here and from anywhere in our global village to </a:t>
            </a:r>
            <a:r>
              <a:rPr lang="en-US" dirty="0" smtClean="0"/>
              <a:t>reach out to us</a:t>
            </a:r>
            <a:r>
              <a:rPr lang="en-US" b="0" dirty="0" smtClean="0"/>
              <a:t> with their ideas.</a:t>
            </a:r>
            <a:endParaRPr dirty="0"/>
          </a:p>
        </p:txBody>
      </p:sp>
    </p:spTree>
    <p:extLst>
      <p:ext uri="{BB962C8B-B14F-4D97-AF65-F5344CB8AC3E}">
        <p14:creationId xmlns:p14="http://schemas.microsoft.com/office/powerpoint/2010/main" val="30265810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5" name="Picture 4" descr="Icon_We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002" y="5085183"/>
            <a:ext cx="475501" cy="475501"/>
          </a:xfrm>
          <a:prstGeom prst="rect">
            <a:avLst/>
          </a:prstGeom>
        </p:spPr>
      </p:pic>
      <p:pic>
        <p:nvPicPr>
          <p:cNvPr id="4" name="Picture 3" descr="Icon_Faceboo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292" y="5085184"/>
            <a:ext cx="475501" cy="475501"/>
          </a:xfrm>
          <a:prstGeom prst="rect">
            <a:avLst/>
          </a:prstGeom>
        </p:spPr>
      </p:pic>
      <p:sp>
        <p:nvSpPr>
          <p:cNvPr id="330" name="Shape 330"/>
          <p:cNvSpPr/>
          <p:nvPr/>
        </p:nvSpPr>
        <p:spPr>
          <a:xfrm>
            <a:off x="1449084" y="1694136"/>
            <a:ext cx="6245832" cy="224676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800" b="1">
                <a:solidFill>
                  <a:srgbClr val="FFFFFF"/>
                </a:solidFill>
                <a:latin typeface="Source Sans Pro"/>
                <a:ea typeface="Source Sans Pro"/>
                <a:cs typeface="Source Sans Pro"/>
                <a:sym typeface="Source Sans Pro"/>
              </a:defRPr>
            </a:pPr>
            <a:r>
              <a:rPr lang="en-US" dirty="0" smtClean="0">
                <a:solidFill>
                  <a:srgbClr val="D21912"/>
                </a:solidFill>
              </a:rPr>
              <a:t>Merci </a:t>
            </a:r>
            <a:r>
              <a:rPr lang="en-US" dirty="0" smtClean="0">
                <a:solidFill>
                  <a:srgbClr val="D21912"/>
                </a:solidFill>
              </a:rPr>
              <a:t>beaucoup! </a:t>
            </a:r>
            <a:r>
              <a:rPr dirty="0" smtClean="0"/>
              <a:t>Ngicela </a:t>
            </a:r>
            <a:r>
              <a:rPr dirty="0"/>
              <a:t>ungiseze! </a:t>
            </a:r>
            <a:r>
              <a:rPr b="0" dirty="0"/>
              <a:t>Ndiyabulela! </a:t>
            </a:r>
            <a:r>
              <a:rPr dirty="0"/>
              <a:t>Ndo livhuwa nga maanda! </a:t>
            </a:r>
            <a:r>
              <a:rPr b="0" dirty="0"/>
              <a:t>Ke a leboga! </a:t>
            </a:r>
            <a:r>
              <a:rPr dirty="0"/>
              <a:t>Ndza khensa! </a:t>
            </a:r>
            <a:r>
              <a:rPr b="0" dirty="0"/>
              <a:t>Ngiyabonga! </a:t>
            </a:r>
            <a:r>
              <a:rPr dirty="0"/>
              <a:t>Ke a leboha! </a:t>
            </a:r>
            <a:r>
              <a:rPr b="0" dirty="0"/>
              <a:t>Ke lebogile kudu! </a:t>
            </a:r>
            <a:r>
              <a:rPr dirty="0"/>
              <a:t>Ngiyathokoza! </a:t>
            </a:r>
            <a:r>
              <a:rPr b="0" dirty="0"/>
              <a:t>Thank you! </a:t>
            </a:r>
            <a:r>
              <a:rPr dirty="0"/>
              <a:t>Baie dankie!</a:t>
            </a:r>
          </a:p>
        </p:txBody>
      </p:sp>
      <p:pic>
        <p:nvPicPr>
          <p:cNvPr id="3" name="Picture 2" descr="Icon_Twit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149" y="5085184"/>
            <a:ext cx="475501" cy="475501"/>
          </a:xfrm>
          <a:prstGeom prst="rect">
            <a:avLst/>
          </a:prstGeom>
        </p:spPr>
      </p:pic>
      <p:sp>
        <p:nvSpPr>
          <p:cNvPr id="10" name="Rectangle 9"/>
          <p:cNvSpPr/>
          <p:nvPr/>
        </p:nvSpPr>
        <p:spPr>
          <a:xfrm>
            <a:off x="2324783" y="5645572"/>
            <a:ext cx="1014540" cy="261610"/>
          </a:xfrm>
          <a:prstGeom prst="rect">
            <a:avLst/>
          </a:prstGeom>
        </p:spPr>
        <p:txBody>
          <a:bodyPr wrap="none">
            <a:spAutoFit/>
          </a:bodyPr>
          <a:lstStyle/>
          <a:p>
            <a:pPr algn="ctr"/>
            <a:r>
              <a:rPr lang="en-US" sz="1100" b="1" dirty="0" smtClean="0">
                <a:solidFill>
                  <a:schemeClr val="bg1"/>
                </a:solidFill>
                <a:latin typeface="Source Sans Pro"/>
                <a:cs typeface="Source Sans Pro"/>
              </a:rPr>
              <a:t>@</a:t>
            </a:r>
            <a:r>
              <a:rPr lang="en-US" sz="1100" b="1" dirty="0" err="1" smtClean="0">
                <a:solidFill>
                  <a:schemeClr val="bg1"/>
                </a:solidFill>
                <a:latin typeface="Source Sans Pro"/>
                <a:cs typeface="Source Sans Pro"/>
              </a:rPr>
              <a:t>aweza_app</a:t>
            </a:r>
            <a:endParaRPr lang="en-US" sz="1100" b="1" dirty="0">
              <a:solidFill>
                <a:schemeClr val="bg1"/>
              </a:solidFill>
              <a:latin typeface="Source Sans Pro"/>
              <a:cs typeface="Source Sans Pro"/>
            </a:endParaRPr>
          </a:p>
        </p:txBody>
      </p:sp>
      <p:sp>
        <p:nvSpPr>
          <p:cNvPr id="11" name="Rectangle 10"/>
          <p:cNvSpPr/>
          <p:nvPr/>
        </p:nvSpPr>
        <p:spPr>
          <a:xfrm>
            <a:off x="4016054" y="5645572"/>
            <a:ext cx="1107996" cy="261610"/>
          </a:xfrm>
          <a:prstGeom prst="rect">
            <a:avLst/>
          </a:prstGeom>
        </p:spPr>
        <p:txBody>
          <a:bodyPr wrap="none">
            <a:spAutoFit/>
          </a:bodyPr>
          <a:lstStyle/>
          <a:p>
            <a:pPr algn="ctr"/>
            <a:r>
              <a:rPr lang="en-US" sz="1100" b="1" dirty="0" smtClean="0">
                <a:solidFill>
                  <a:schemeClr val="bg1"/>
                </a:solidFill>
                <a:latin typeface="Source Sans Pro"/>
                <a:cs typeface="Source Sans Pro"/>
              </a:rPr>
              <a:t>/</a:t>
            </a:r>
            <a:r>
              <a:rPr lang="en-US" sz="1100" b="1" dirty="0" err="1" smtClean="0">
                <a:solidFill>
                  <a:schemeClr val="bg1"/>
                </a:solidFill>
                <a:latin typeface="Source Sans Pro"/>
                <a:cs typeface="Source Sans Pro"/>
              </a:rPr>
              <a:t>aweza.mobile</a:t>
            </a:r>
            <a:endParaRPr lang="en-US" sz="1100" b="1" dirty="0">
              <a:solidFill>
                <a:schemeClr val="bg1"/>
              </a:solidFill>
              <a:latin typeface="Source Sans Pro"/>
              <a:cs typeface="Source Sans Pro"/>
            </a:endParaRPr>
          </a:p>
        </p:txBody>
      </p:sp>
      <p:sp>
        <p:nvSpPr>
          <p:cNvPr id="12" name="Rectangle 11"/>
          <p:cNvSpPr/>
          <p:nvPr/>
        </p:nvSpPr>
        <p:spPr>
          <a:xfrm>
            <a:off x="5837393" y="5645572"/>
            <a:ext cx="941323" cy="261610"/>
          </a:xfrm>
          <a:prstGeom prst="rect">
            <a:avLst/>
          </a:prstGeom>
        </p:spPr>
        <p:txBody>
          <a:bodyPr wrap="none">
            <a:spAutoFit/>
          </a:bodyPr>
          <a:lstStyle/>
          <a:p>
            <a:pPr algn="ctr"/>
            <a:r>
              <a:rPr lang="en-US" sz="1100" b="1" dirty="0" err="1">
                <a:solidFill>
                  <a:schemeClr val="bg1"/>
                </a:solidFill>
                <a:latin typeface="Source Sans Pro"/>
                <a:cs typeface="Source Sans Pro"/>
              </a:rPr>
              <a:t>a</a:t>
            </a:r>
            <a:r>
              <a:rPr lang="en-US" sz="1100" b="1" dirty="0" err="1" smtClean="0">
                <a:solidFill>
                  <a:schemeClr val="bg1"/>
                </a:solidFill>
                <a:latin typeface="Source Sans Pro"/>
                <a:cs typeface="Source Sans Pro"/>
              </a:rPr>
              <a:t>weza.co.za</a:t>
            </a:r>
            <a:endParaRPr lang="en-US" sz="1100" b="1" dirty="0">
              <a:solidFill>
                <a:schemeClr val="bg1"/>
              </a:solidFill>
              <a:latin typeface="Source Sans Pro"/>
              <a:cs typeface="Source Sans Pro"/>
            </a:endParaRPr>
          </a:p>
        </p:txBody>
      </p:sp>
    </p:spTree>
    <p:extLst>
      <p:ext uri="{BB962C8B-B14F-4D97-AF65-F5344CB8AC3E}">
        <p14:creationId xmlns:p14="http://schemas.microsoft.com/office/powerpoint/2010/main" val="16435140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Shape 190"/>
          <p:cNvSpPr/>
          <p:nvPr/>
        </p:nvSpPr>
        <p:spPr>
          <a:xfrm>
            <a:off x="2984853" y="1290907"/>
            <a:ext cx="4923691" cy="224676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nchor="ctr">
            <a:spAutoFit/>
          </a:bodyPr>
          <a:lstStyle>
            <a:lvl1pPr algn="ctr">
              <a:defRPr sz="2800" b="1">
                <a:solidFill>
                  <a:srgbClr val="FFFFFF"/>
                </a:solidFill>
                <a:latin typeface="Source Sans Pro"/>
                <a:ea typeface="Source Sans Pro"/>
                <a:cs typeface="Source Sans Pro"/>
                <a:sym typeface="Source Sans Pro"/>
              </a:defRPr>
            </a:lvl1pPr>
          </a:lstStyle>
          <a:p>
            <a:r>
              <a:rPr b="0" dirty="0"/>
              <a:t>“When you </a:t>
            </a:r>
            <a:r>
              <a:rPr dirty="0"/>
              <a:t>speak to a man </a:t>
            </a:r>
            <a:r>
              <a:rPr b="0" dirty="0"/>
              <a:t>in a language he </a:t>
            </a:r>
            <a:r>
              <a:rPr dirty="0"/>
              <a:t>understands</a:t>
            </a:r>
            <a:r>
              <a:rPr b="0" dirty="0"/>
              <a:t>, you speak </a:t>
            </a:r>
            <a:r>
              <a:rPr dirty="0"/>
              <a:t>to his </a:t>
            </a:r>
            <a:r>
              <a:rPr dirty="0" smtClean="0"/>
              <a:t>mind</a:t>
            </a:r>
            <a:r>
              <a:rPr lang="en-US" b="0" dirty="0" smtClean="0"/>
              <a:t>.</a:t>
            </a:r>
            <a:r>
              <a:rPr b="0" dirty="0" smtClean="0"/>
              <a:t> </a:t>
            </a:r>
            <a:r>
              <a:rPr lang="en-US" b="0" dirty="0" smtClean="0"/>
              <a:t>W</a:t>
            </a:r>
            <a:r>
              <a:rPr b="0" dirty="0" smtClean="0"/>
              <a:t>hen </a:t>
            </a:r>
            <a:r>
              <a:rPr b="0" dirty="0"/>
              <a:t>you speak to a man in his </a:t>
            </a:r>
            <a:r>
              <a:rPr dirty="0"/>
              <a:t>mother tongue</a:t>
            </a:r>
            <a:r>
              <a:rPr b="0" dirty="0"/>
              <a:t>, you speak </a:t>
            </a:r>
            <a:r>
              <a:rPr dirty="0"/>
              <a:t>to his </a:t>
            </a:r>
            <a:r>
              <a:rPr dirty="0" smtClean="0"/>
              <a:t>heart</a:t>
            </a:r>
            <a:r>
              <a:rPr lang="en-US" b="0" dirty="0" smtClean="0"/>
              <a:t>.</a:t>
            </a:r>
            <a:r>
              <a:rPr b="0" dirty="0" smtClean="0"/>
              <a:t>” </a:t>
            </a:r>
            <a:endParaRPr lang="en-US" b="0" dirty="0" smtClean="0"/>
          </a:p>
        </p:txBody>
      </p:sp>
    </p:spTree>
    <p:extLst>
      <p:ext uri="{BB962C8B-B14F-4D97-AF65-F5344CB8AC3E}">
        <p14:creationId xmlns:p14="http://schemas.microsoft.com/office/powerpoint/2010/main" val="2621021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90" name="Shape 190"/>
          <p:cNvSpPr/>
          <p:nvPr/>
        </p:nvSpPr>
        <p:spPr>
          <a:xfrm>
            <a:off x="2984853" y="1286554"/>
            <a:ext cx="4923691" cy="292387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nchor="ctr">
            <a:spAutoFit/>
          </a:bodyPr>
          <a:lstStyle>
            <a:lvl1pPr algn="ctr">
              <a:defRPr sz="2800" b="1">
                <a:solidFill>
                  <a:srgbClr val="FFFFFF"/>
                </a:solidFill>
                <a:latin typeface="Source Sans Pro"/>
                <a:ea typeface="Source Sans Pro"/>
                <a:cs typeface="Source Sans Pro"/>
                <a:sym typeface="Source Sans Pro"/>
              </a:defRPr>
            </a:lvl1pPr>
          </a:lstStyle>
          <a:p>
            <a:r>
              <a:rPr b="0" dirty="0"/>
              <a:t>“When you </a:t>
            </a:r>
            <a:r>
              <a:rPr dirty="0"/>
              <a:t>speak to a man </a:t>
            </a:r>
            <a:r>
              <a:rPr b="0" dirty="0"/>
              <a:t>in a language he </a:t>
            </a:r>
            <a:r>
              <a:rPr dirty="0"/>
              <a:t>understands</a:t>
            </a:r>
            <a:r>
              <a:rPr b="0" dirty="0"/>
              <a:t>, you speak </a:t>
            </a:r>
            <a:r>
              <a:rPr dirty="0"/>
              <a:t>to his </a:t>
            </a:r>
            <a:r>
              <a:rPr dirty="0" smtClean="0"/>
              <a:t>mind</a:t>
            </a:r>
            <a:r>
              <a:rPr lang="en-US" b="0" dirty="0" smtClean="0"/>
              <a:t>.</a:t>
            </a:r>
            <a:r>
              <a:rPr b="0" dirty="0" smtClean="0"/>
              <a:t> </a:t>
            </a:r>
            <a:r>
              <a:rPr lang="en-US" b="0" dirty="0" smtClean="0"/>
              <a:t>W</a:t>
            </a:r>
            <a:r>
              <a:rPr b="0" dirty="0" smtClean="0"/>
              <a:t>hen </a:t>
            </a:r>
            <a:r>
              <a:rPr b="0" dirty="0"/>
              <a:t>you speak to a man in his </a:t>
            </a:r>
            <a:r>
              <a:rPr dirty="0"/>
              <a:t>mother tongue</a:t>
            </a:r>
            <a:r>
              <a:rPr b="0" dirty="0"/>
              <a:t>, you speak </a:t>
            </a:r>
            <a:r>
              <a:rPr dirty="0"/>
              <a:t>to his </a:t>
            </a:r>
            <a:r>
              <a:rPr dirty="0" smtClean="0"/>
              <a:t>heart</a:t>
            </a:r>
            <a:r>
              <a:rPr lang="en-US" b="0" dirty="0" smtClean="0"/>
              <a:t>.</a:t>
            </a:r>
            <a:r>
              <a:rPr b="0" dirty="0" smtClean="0"/>
              <a:t>” </a:t>
            </a:r>
            <a:endParaRPr lang="en-US" b="0" dirty="0" smtClean="0"/>
          </a:p>
          <a:p>
            <a:endParaRPr lang="en-US" b="0" dirty="0"/>
          </a:p>
          <a:p>
            <a:pPr algn="r"/>
            <a:r>
              <a:rPr sz="1600" b="0" dirty="0" smtClean="0"/>
              <a:t>Nelson </a:t>
            </a:r>
            <a:r>
              <a:rPr sz="1600" b="0" dirty="0"/>
              <a:t>Mandela</a:t>
            </a:r>
          </a:p>
        </p:txBody>
      </p:sp>
      <p:pic>
        <p:nvPicPr>
          <p:cNvPr id="3" name="Picture 2" descr="Nelson Mandela_V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18" y="2520460"/>
            <a:ext cx="2638235" cy="3311770"/>
          </a:xfrm>
          <a:prstGeom prst="rect">
            <a:avLst/>
          </a:prstGeom>
        </p:spPr>
      </p:pic>
    </p:spTree>
    <p:extLst>
      <p:ext uri="{BB962C8B-B14F-4D97-AF65-F5344CB8AC3E}">
        <p14:creationId xmlns:p14="http://schemas.microsoft.com/office/powerpoint/2010/main" val="32612817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009918" y="2273389"/>
            <a:ext cx="7124164" cy="1200329"/>
          </a:xfrm>
          <a:prstGeom prst="rect">
            <a:avLst/>
          </a:prstGeom>
          <a:noFill/>
        </p:spPr>
        <p:txBody>
          <a:bodyPr wrap="square" rtlCol="0" anchor="ctr" anchorCtr="0">
            <a:spAutoFit/>
          </a:bodyPr>
          <a:lstStyle/>
          <a:p>
            <a:pPr algn="ctr"/>
            <a:r>
              <a:rPr lang="en-US" sz="7200" b="1" dirty="0" err="1" smtClean="0">
                <a:solidFill>
                  <a:schemeClr val="bg1"/>
                </a:solidFill>
                <a:latin typeface="Source Sans Pro"/>
                <a:cs typeface="Source Sans Pro"/>
              </a:rPr>
              <a:t>Awê</a:t>
            </a:r>
            <a:r>
              <a:rPr lang="en-US" sz="7200" b="1" dirty="0" smtClean="0">
                <a:solidFill>
                  <a:schemeClr val="bg1"/>
                </a:solidFill>
                <a:latin typeface="Source Sans Pro"/>
                <a:cs typeface="Source Sans Pro"/>
              </a:rPr>
              <a:t>   </a:t>
            </a:r>
            <a:r>
              <a:rPr lang="en-US" sz="7200" b="1" dirty="0" smtClean="0">
                <a:solidFill>
                  <a:schemeClr val="accent2">
                    <a:lumMod val="75000"/>
                  </a:schemeClr>
                </a:solidFill>
                <a:latin typeface="Source Sans Pro"/>
                <a:cs typeface="Source Sans Pro"/>
              </a:rPr>
              <a:t>+</a:t>
            </a:r>
            <a:r>
              <a:rPr lang="en-US" sz="7200" b="1" dirty="0" smtClean="0">
                <a:solidFill>
                  <a:schemeClr val="bg1"/>
                </a:solidFill>
                <a:latin typeface="Source Sans Pro"/>
                <a:cs typeface="Source Sans Pro"/>
              </a:rPr>
              <a:t>   ZA</a:t>
            </a:r>
            <a:endParaRPr lang="en-US" sz="7200" dirty="0">
              <a:solidFill>
                <a:schemeClr val="bg1"/>
              </a:solidFill>
              <a:latin typeface="Source Sans Pro"/>
              <a:cs typeface="Source Sans Pro"/>
            </a:endParaRPr>
          </a:p>
        </p:txBody>
      </p:sp>
      <p:sp>
        <p:nvSpPr>
          <p:cNvPr id="4" name="Left Brace 3"/>
          <p:cNvSpPr/>
          <p:nvPr/>
        </p:nvSpPr>
        <p:spPr>
          <a:xfrm rot="16200000">
            <a:off x="2923014" y="2855083"/>
            <a:ext cx="656857" cy="1894127"/>
          </a:xfrm>
          <a:prstGeom prst="leftBrace">
            <a:avLst>
              <a:gd name="adj1" fmla="val 44997"/>
              <a:gd name="adj2" fmla="val 50294"/>
            </a:avLst>
          </a:prstGeom>
          <a:ln w="76200" cap="rnd">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Left Brace 4"/>
          <p:cNvSpPr/>
          <p:nvPr/>
        </p:nvSpPr>
        <p:spPr>
          <a:xfrm rot="16200000">
            <a:off x="5930826" y="3175347"/>
            <a:ext cx="656857" cy="1253597"/>
          </a:xfrm>
          <a:prstGeom prst="leftBrace">
            <a:avLst>
              <a:gd name="adj1" fmla="val 44997"/>
              <a:gd name="adj2" fmla="val 50294"/>
            </a:avLst>
          </a:prstGeom>
          <a:ln w="76200" cap="rnd">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849545" y="4429639"/>
            <a:ext cx="2829688" cy="338554"/>
          </a:xfrm>
          <a:prstGeom prst="rect">
            <a:avLst/>
          </a:prstGeom>
          <a:noFill/>
        </p:spPr>
        <p:txBody>
          <a:bodyPr wrap="square" rtlCol="0" anchor="ctr" anchorCtr="0">
            <a:spAutoFit/>
          </a:bodyPr>
          <a:lstStyle/>
          <a:p>
            <a:pPr algn="ctr"/>
            <a:r>
              <a:rPr lang="en-US" sz="1600" dirty="0" smtClean="0">
                <a:solidFill>
                  <a:schemeClr val="bg1"/>
                </a:solidFill>
                <a:latin typeface="Source Sans Pro"/>
                <a:cs typeface="Source Sans Pro"/>
              </a:rPr>
              <a:t>“Hello / Yes / Thank you / Cool” </a:t>
            </a:r>
          </a:p>
        </p:txBody>
      </p:sp>
      <p:sp>
        <p:nvSpPr>
          <p:cNvPr id="7" name="TextBox 6"/>
          <p:cNvSpPr txBox="1"/>
          <p:nvPr/>
        </p:nvSpPr>
        <p:spPr>
          <a:xfrm>
            <a:off x="5072745" y="4429639"/>
            <a:ext cx="2382583" cy="338554"/>
          </a:xfrm>
          <a:prstGeom prst="rect">
            <a:avLst/>
          </a:prstGeom>
          <a:noFill/>
        </p:spPr>
        <p:txBody>
          <a:bodyPr wrap="square" rtlCol="0" anchor="ctr" anchorCtr="0">
            <a:spAutoFit/>
          </a:bodyPr>
          <a:lstStyle/>
          <a:p>
            <a:pPr algn="ctr"/>
            <a:r>
              <a:rPr lang="en-US" sz="1600" dirty="0" smtClean="0">
                <a:solidFill>
                  <a:schemeClr val="bg1"/>
                </a:solidFill>
                <a:latin typeface="Source Sans Pro"/>
                <a:cs typeface="Source Sans Pro"/>
              </a:rPr>
              <a:t>South Africa </a:t>
            </a:r>
          </a:p>
        </p:txBody>
      </p:sp>
      <p:sp>
        <p:nvSpPr>
          <p:cNvPr id="8" name="TextBox 7"/>
          <p:cNvSpPr txBox="1"/>
          <p:nvPr/>
        </p:nvSpPr>
        <p:spPr>
          <a:xfrm>
            <a:off x="346618" y="6323603"/>
            <a:ext cx="3295073" cy="276999"/>
          </a:xfrm>
          <a:prstGeom prst="rect">
            <a:avLst/>
          </a:prstGeom>
          <a:noFill/>
        </p:spPr>
        <p:txBody>
          <a:bodyPr wrap="square" rtlCol="0">
            <a:spAutoFit/>
          </a:bodyPr>
          <a:lstStyle/>
          <a:p>
            <a:r>
              <a:rPr lang="en-US" sz="1200" b="1" dirty="0" smtClean="0">
                <a:solidFill>
                  <a:schemeClr val="bg1"/>
                </a:solidFill>
                <a:latin typeface="Source Sans Pro"/>
                <a:cs typeface="Source Sans Pro"/>
              </a:rPr>
              <a:t>#</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Nation</a:t>
            </a:r>
            <a:r>
              <a:rPr lang="en-US" sz="1200" dirty="0" err="1" smtClean="0">
                <a:solidFill>
                  <a:schemeClr val="bg1"/>
                </a:solidFill>
                <a:latin typeface="Source Sans Pro"/>
                <a:cs typeface="Source Sans Pro"/>
              </a:rPr>
              <a:t>One</a:t>
            </a:r>
            <a:r>
              <a:rPr lang="en-US" sz="1200" b="1" dirty="0" err="1" smtClean="0">
                <a:solidFill>
                  <a:schemeClr val="bg1"/>
                </a:solidFill>
                <a:latin typeface="Source Sans Pro"/>
                <a:cs typeface="Source Sans Pro"/>
              </a:rPr>
              <a:t>Conversation</a:t>
            </a:r>
            <a:endParaRPr lang="en-US" sz="1200" b="1" dirty="0">
              <a:solidFill>
                <a:schemeClr val="bg1"/>
              </a:solidFill>
              <a:latin typeface="Source Sans Pro"/>
              <a:cs typeface="Source Sans Pro"/>
            </a:endParaRPr>
          </a:p>
        </p:txBody>
      </p:sp>
      <p:pic>
        <p:nvPicPr>
          <p:cNvPr id="9" name="Picture 8" descr="Aweza logo V01 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179" y="5934363"/>
            <a:ext cx="846042" cy="640526"/>
          </a:xfrm>
          <a:prstGeom prst="rect">
            <a:avLst/>
          </a:prstGeom>
        </p:spPr>
      </p:pic>
    </p:spTree>
    <p:extLst>
      <p:ext uri="{BB962C8B-B14F-4D97-AF65-F5344CB8AC3E}">
        <p14:creationId xmlns:p14="http://schemas.microsoft.com/office/powerpoint/2010/main" val="58407085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 Speak Awez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077" y="2757202"/>
            <a:ext cx="5703462" cy="1337500"/>
          </a:xfrm>
          <a:prstGeom prst="rect">
            <a:avLst/>
          </a:prstGeom>
        </p:spPr>
      </p:pic>
    </p:spTree>
    <p:extLst>
      <p:ext uri="{BB962C8B-B14F-4D97-AF65-F5344CB8AC3E}">
        <p14:creationId xmlns:p14="http://schemas.microsoft.com/office/powerpoint/2010/main" val="25057686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weza_App_Mockup_01.png"/>
          <p:cNvPicPr>
            <a:picLocks noChangeAspect="1"/>
          </p:cNvPicPr>
          <p:nvPr/>
        </p:nvPicPr>
        <p:blipFill rotWithShape="1">
          <a:blip r:embed="rId2">
            <a:extLst>
              <a:ext uri="{28A0092B-C50C-407E-A947-70E740481C1C}">
                <a14:useLocalDpi xmlns:a14="http://schemas.microsoft.com/office/drawing/2010/main" val="0"/>
              </a:ext>
            </a:extLst>
          </a:blip>
          <a:srcRect t="1549" b="1549"/>
          <a:stretch/>
        </p:blipFill>
        <p:spPr>
          <a:xfrm>
            <a:off x="-14941" y="0"/>
            <a:ext cx="9158942" cy="6858000"/>
          </a:xfrm>
          <a:prstGeom prst="rect">
            <a:avLst/>
          </a:prstGeom>
        </p:spPr>
      </p:pic>
    </p:spTree>
    <p:extLst>
      <p:ext uri="{BB962C8B-B14F-4D97-AF65-F5344CB8AC3E}">
        <p14:creationId xmlns:p14="http://schemas.microsoft.com/office/powerpoint/2010/main" val="41487177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rgbClr val="3C3C3B"/>
      </a:dk1>
      <a:lt1>
        <a:sysClr val="window" lastClr="FFFFFF"/>
      </a:lt1>
      <a:dk2>
        <a:srgbClr val="930504"/>
      </a:dk2>
      <a:lt2>
        <a:srgbClr val="EEECE1"/>
      </a:lt2>
      <a:accent1>
        <a:srgbClr val="930504"/>
      </a:accent1>
      <a:accent2>
        <a:srgbClr val="EF4740"/>
      </a:accent2>
      <a:accent3>
        <a:srgbClr val="41DF8B"/>
      </a:accent3>
      <a:accent4>
        <a:srgbClr val="2DC5EA"/>
      </a:accent4>
      <a:accent5>
        <a:srgbClr val="FF9432"/>
      </a:accent5>
      <a:accent6>
        <a:srgbClr val="CBD5D3"/>
      </a:accent6>
      <a:hlink>
        <a:srgbClr val="EF4740"/>
      </a:hlink>
      <a:folHlink>
        <a:srgbClr val="9305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11202</TotalTime>
  <Words>1948</Words>
  <Application>Microsoft Macintosh PowerPoint</Application>
  <PresentationFormat>On-screen Show (4:3)</PresentationFormat>
  <Paragraphs>168</Paragraphs>
  <Slides>43</Slides>
  <Notes>11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jeanne@optimumlearn.com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 Fourie</dc:creator>
  <cp:lastModifiedBy>Jeanne Fourie</cp:lastModifiedBy>
  <cp:revision>140</cp:revision>
  <dcterms:created xsi:type="dcterms:W3CDTF">2014-03-05T16:48:26Z</dcterms:created>
  <dcterms:modified xsi:type="dcterms:W3CDTF">2016-02-10T06:47:49Z</dcterms:modified>
</cp:coreProperties>
</file>